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69" r:id="rId2"/>
    <p:sldId id="268" r:id="rId3"/>
    <p:sldId id="257" r:id="rId4"/>
    <p:sldId id="337" r:id="rId5"/>
    <p:sldId id="300" r:id="rId6"/>
    <p:sldId id="346" r:id="rId7"/>
    <p:sldId id="259" r:id="rId8"/>
    <p:sldId id="345" r:id="rId9"/>
    <p:sldId id="347" r:id="rId10"/>
    <p:sldId id="334" r:id="rId11"/>
    <p:sldId id="271" r:id="rId12"/>
    <p:sldId id="295" r:id="rId13"/>
    <p:sldId id="296" r:id="rId14"/>
    <p:sldId id="340" r:id="rId15"/>
    <p:sldId id="298" r:id="rId16"/>
    <p:sldId id="341" r:id="rId17"/>
    <p:sldId id="275" r:id="rId18"/>
    <p:sldId id="342" r:id="rId19"/>
    <p:sldId id="297" r:id="rId20"/>
    <p:sldId id="328" r:id="rId21"/>
    <p:sldId id="292" r:id="rId22"/>
    <p:sldId id="291" r:id="rId23"/>
    <p:sldId id="265" r:id="rId24"/>
    <p:sldId id="278" r:id="rId25"/>
    <p:sldId id="294" r:id="rId26"/>
    <p:sldId id="313" r:id="rId27"/>
    <p:sldId id="314" r:id="rId28"/>
    <p:sldId id="336" r:id="rId29"/>
    <p:sldId id="335" r:id="rId30"/>
    <p:sldId id="327" r:id="rId31"/>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0F7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A111915-BE36-4E01-A7E5-04B1672EAD32}" styleName="淡色スタイル 2 - アクセント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730" autoAdjust="0"/>
    <p:restoredTop sz="94660"/>
  </p:normalViewPr>
  <p:slideViewPr>
    <p:cSldViewPr>
      <p:cViewPr>
        <p:scale>
          <a:sx n="110" d="100"/>
          <a:sy n="110" d="100"/>
        </p:scale>
        <p:origin x="-378"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__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___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0"/>
    <c:plotArea>
      <c:layout/>
      <c:lineChart>
        <c:grouping val="standard"/>
        <c:varyColors val="0"/>
        <c:ser>
          <c:idx val="0"/>
          <c:order val="0"/>
          <c:tx>
            <c:strRef>
              <c:f>Sheet1!$B$1</c:f>
              <c:strCache>
                <c:ptCount val="1"/>
                <c:pt idx="0">
                  <c:v>PC</c:v>
                </c:pt>
              </c:strCache>
            </c:strRef>
          </c:tx>
          <c:dLbls>
            <c:dLbl>
              <c:idx val="0"/>
              <c:layout>
                <c:manualLayout>
                  <c:x val="-4.0123456790123503E-2"/>
                  <c:y val="-5.0508587896100798E-2"/>
                </c:manualLayout>
              </c:layout>
              <c:showLegendKey val="0"/>
              <c:showVal val="1"/>
              <c:showCatName val="0"/>
              <c:showSerName val="0"/>
              <c:showPercent val="0"/>
              <c:showBubbleSize val="0"/>
            </c:dLbl>
            <c:dLbl>
              <c:idx val="1"/>
              <c:layout>
                <c:manualLayout>
                  <c:x val="-3.0864197530864199E-2"/>
                  <c:y val="-5.6120653217889699E-2"/>
                </c:manualLayout>
              </c:layout>
              <c:showLegendKey val="0"/>
              <c:showVal val="1"/>
              <c:showCatName val="0"/>
              <c:showSerName val="0"/>
              <c:showPercent val="0"/>
              <c:showBubbleSize val="0"/>
            </c:dLbl>
            <c:numFmt formatCode="0.0%" sourceLinked="0"/>
            <c:showLegendKey val="0"/>
            <c:showVal val="1"/>
            <c:showCatName val="0"/>
            <c:showSerName val="0"/>
            <c:showPercent val="0"/>
            <c:showBubbleSize val="0"/>
            <c:showLeaderLines val="0"/>
          </c:dLbls>
          <c:cat>
            <c:strRef>
              <c:f>Sheet1!$A$2:$A$4</c:f>
              <c:strCache>
                <c:ptCount val="3"/>
                <c:pt idx="0">
                  <c:v>平成22年度末</c:v>
                </c:pt>
                <c:pt idx="1">
                  <c:v>平成23年度末</c:v>
                </c:pt>
                <c:pt idx="2">
                  <c:v>平成24年度末</c:v>
                </c:pt>
              </c:strCache>
            </c:strRef>
          </c:cat>
          <c:val>
            <c:numRef>
              <c:f>Sheet1!$B$2:$B$4</c:f>
              <c:numCache>
                <c:formatCode>0.00%</c:formatCode>
                <c:ptCount val="3"/>
                <c:pt idx="0">
                  <c:v>0.83399999999999996</c:v>
                </c:pt>
                <c:pt idx="1">
                  <c:v>0.77400000000000002</c:v>
                </c:pt>
                <c:pt idx="2">
                  <c:v>0.75800000000000001</c:v>
                </c:pt>
              </c:numCache>
            </c:numRef>
          </c:val>
          <c:smooth val="0"/>
        </c:ser>
        <c:ser>
          <c:idx val="1"/>
          <c:order val="1"/>
          <c:tx>
            <c:strRef>
              <c:f>Sheet1!$C$1</c:f>
              <c:strCache>
                <c:ptCount val="1"/>
                <c:pt idx="0">
                  <c:v>スマートフォン</c:v>
                </c:pt>
              </c:strCache>
            </c:strRef>
          </c:tx>
          <c:dLbls>
            <c:dLbl>
              <c:idx val="0"/>
              <c:layout>
                <c:manualLayout>
                  <c:x val="-4.0123456790123503E-2"/>
                  <c:y val="-5.0508587896100798E-2"/>
                </c:manualLayout>
              </c:layout>
              <c:showLegendKey val="0"/>
              <c:showVal val="1"/>
              <c:showCatName val="0"/>
              <c:showSerName val="0"/>
              <c:showPercent val="0"/>
              <c:showBubbleSize val="0"/>
            </c:dLbl>
            <c:numFmt formatCode="0.0%" sourceLinked="0"/>
            <c:showLegendKey val="0"/>
            <c:showVal val="1"/>
            <c:showCatName val="0"/>
            <c:showSerName val="0"/>
            <c:showPercent val="0"/>
            <c:showBubbleSize val="0"/>
            <c:showLeaderLines val="0"/>
          </c:dLbls>
          <c:cat>
            <c:strRef>
              <c:f>Sheet1!$A$2:$A$4</c:f>
              <c:strCache>
                <c:ptCount val="3"/>
                <c:pt idx="0">
                  <c:v>平成22年度末</c:v>
                </c:pt>
                <c:pt idx="1">
                  <c:v>平成23年度末</c:v>
                </c:pt>
                <c:pt idx="2">
                  <c:v>平成24年度末</c:v>
                </c:pt>
              </c:strCache>
            </c:strRef>
          </c:cat>
          <c:val>
            <c:numRef>
              <c:f>Sheet1!$C$2:$C$4</c:f>
              <c:numCache>
                <c:formatCode>0.00%</c:formatCode>
                <c:ptCount val="3"/>
                <c:pt idx="0">
                  <c:v>9.7000000000000003E-2</c:v>
                </c:pt>
                <c:pt idx="1">
                  <c:v>0.29299999999999998</c:v>
                </c:pt>
                <c:pt idx="2">
                  <c:v>0.495</c:v>
                </c:pt>
              </c:numCache>
            </c:numRef>
          </c:val>
          <c:smooth val="0"/>
        </c:ser>
        <c:ser>
          <c:idx val="2"/>
          <c:order val="2"/>
          <c:tx>
            <c:strRef>
              <c:f>Sheet1!$D$1</c:f>
              <c:strCache>
                <c:ptCount val="1"/>
                <c:pt idx="0">
                  <c:v>タブレット端末</c:v>
                </c:pt>
              </c:strCache>
            </c:strRef>
          </c:tx>
          <c:dLbls>
            <c:dLbl>
              <c:idx val="0"/>
              <c:layout>
                <c:manualLayout>
                  <c:x val="-1.38888888888889E-2"/>
                  <c:y val="5.0508587896100902E-2"/>
                </c:manualLayout>
              </c:layout>
              <c:showLegendKey val="0"/>
              <c:showVal val="1"/>
              <c:showCatName val="0"/>
              <c:showSerName val="0"/>
              <c:showPercent val="0"/>
              <c:showBubbleSize val="0"/>
            </c:dLbl>
            <c:dLbl>
              <c:idx val="1"/>
              <c:layout>
                <c:manualLayout>
                  <c:x val="-4.6296296296296302E-3"/>
                  <c:y val="3.08663592698394E-2"/>
                </c:manualLayout>
              </c:layout>
              <c:showLegendKey val="0"/>
              <c:showVal val="1"/>
              <c:showCatName val="0"/>
              <c:showSerName val="0"/>
              <c:showPercent val="0"/>
              <c:showBubbleSize val="0"/>
            </c:dLbl>
            <c:numFmt formatCode="0.0%" sourceLinked="0"/>
            <c:showLegendKey val="0"/>
            <c:showVal val="1"/>
            <c:showCatName val="0"/>
            <c:showSerName val="0"/>
            <c:showPercent val="0"/>
            <c:showBubbleSize val="0"/>
            <c:showLeaderLines val="0"/>
          </c:dLbls>
          <c:cat>
            <c:strRef>
              <c:f>Sheet1!$A$2:$A$4</c:f>
              <c:strCache>
                <c:ptCount val="3"/>
                <c:pt idx="0">
                  <c:v>平成22年度末</c:v>
                </c:pt>
                <c:pt idx="1">
                  <c:v>平成23年度末</c:v>
                </c:pt>
                <c:pt idx="2">
                  <c:v>平成24年度末</c:v>
                </c:pt>
              </c:strCache>
            </c:strRef>
          </c:cat>
          <c:val>
            <c:numRef>
              <c:f>Sheet1!$D$2:$D$4</c:f>
              <c:numCache>
                <c:formatCode>0.00%</c:formatCode>
                <c:ptCount val="3"/>
                <c:pt idx="0">
                  <c:v>7.1999999999999995E-2</c:v>
                </c:pt>
                <c:pt idx="1">
                  <c:v>8.5000000000000006E-2</c:v>
                </c:pt>
                <c:pt idx="2">
                  <c:v>0.153</c:v>
                </c:pt>
              </c:numCache>
            </c:numRef>
          </c:val>
          <c:smooth val="0"/>
        </c:ser>
        <c:dLbls>
          <c:showLegendKey val="0"/>
          <c:showVal val="0"/>
          <c:showCatName val="0"/>
          <c:showSerName val="0"/>
          <c:showPercent val="0"/>
          <c:showBubbleSize val="0"/>
        </c:dLbls>
        <c:marker val="1"/>
        <c:smooth val="0"/>
        <c:axId val="329695232"/>
        <c:axId val="329696768"/>
      </c:lineChart>
      <c:catAx>
        <c:axId val="329695232"/>
        <c:scaling>
          <c:orientation val="minMax"/>
        </c:scaling>
        <c:delete val="0"/>
        <c:axPos val="b"/>
        <c:majorTickMark val="out"/>
        <c:minorTickMark val="none"/>
        <c:tickLblPos val="nextTo"/>
        <c:crossAx val="329696768"/>
        <c:crosses val="autoZero"/>
        <c:auto val="1"/>
        <c:lblAlgn val="ctr"/>
        <c:lblOffset val="100"/>
        <c:noMultiLvlLbl val="0"/>
      </c:catAx>
      <c:valAx>
        <c:axId val="329696768"/>
        <c:scaling>
          <c:orientation val="minMax"/>
        </c:scaling>
        <c:delete val="0"/>
        <c:axPos val="l"/>
        <c:majorGridlines/>
        <c:numFmt formatCode="0%" sourceLinked="0"/>
        <c:majorTickMark val="out"/>
        <c:minorTickMark val="none"/>
        <c:tickLblPos val="nextTo"/>
        <c:crossAx val="329695232"/>
        <c:crosses val="autoZero"/>
        <c:crossBetween val="between"/>
      </c:valAx>
    </c:plotArea>
    <c:legend>
      <c:legendPos val="r"/>
      <c:layout/>
      <c:overlay val="0"/>
    </c:legend>
    <c:plotVisOnly val="1"/>
    <c:dispBlanksAs val="gap"/>
    <c:showDLblsOverMax val="0"/>
  </c:chart>
  <c:txPr>
    <a:bodyPr/>
    <a:lstStyle/>
    <a:p>
      <a:pPr>
        <a:defRPr sz="1800"/>
      </a:pPr>
      <a:endParaRPr lang="ja-JP"/>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0"/>
    <c:plotArea>
      <c:layout>
        <c:manualLayout>
          <c:layoutTarget val="inner"/>
          <c:xMode val="edge"/>
          <c:yMode val="edge"/>
          <c:x val="0.12362812287353001"/>
          <c:y val="3.9249326607398202E-2"/>
          <c:w val="0.696587926509186"/>
          <c:h val="0.83917477893654902"/>
        </c:manualLayout>
      </c:layout>
      <c:barChart>
        <c:barDir val="bar"/>
        <c:grouping val="clustered"/>
        <c:varyColors val="0"/>
        <c:ser>
          <c:idx val="0"/>
          <c:order val="0"/>
          <c:tx>
            <c:strRef>
              <c:f>Sheet1!$B$1</c:f>
              <c:strCache>
                <c:ptCount val="1"/>
                <c:pt idx="0">
                  <c:v>平成23年度</c:v>
                </c:pt>
              </c:strCache>
            </c:strRef>
          </c:tx>
          <c:invertIfNegative val="0"/>
          <c:dLbls>
            <c:numFmt formatCode="0.0%" sourceLinked="0"/>
            <c:showLegendKey val="0"/>
            <c:showVal val="1"/>
            <c:showCatName val="0"/>
            <c:showSerName val="0"/>
            <c:showPercent val="0"/>
            <c:showBubbleSize val="0"/>
            <c:showLeaderLines val="0"/>
          </c:dLbls>
          <c:cat>
            <c:strRef>
              <c:f>Sheet1!$A$2:$A$6</c:f>
              <c:strCache>
                <c:ptCount val="5"/>
                <c:pt idx="0">
                  <c:v>60歳以上</c:v>
                </c:pt>
                <c:pt idx="1">
                  <c:v>50～59歳</c:v>
                </c:pt>
                <c:pt idx="2">
                  <c:v>40～49歳</c:v>
                </c:pt>
                <c:pt idx="3">
                  <c:v>30～39歳</c:v>
                </c:pt>
                <c:pt idx="4">
                  <c:v>20～29歳</c:v>
                </c:pt>
              </c:strCache>
            </c:strRef>
          </c:cat>
          <c:val>
            <c:numRef>
              <c:f>Sheet1!$B$2:$B$6</c:f>
              <c:numCache>
                <c:formatCode>0.00%</c:formatCode>
                <c:ptCount val="5"/>
                <c:pt idx="0">
                  <c:v>1.7999999999999999E-2</c:v>
                </c:pt>
                <c:pt idx="1">
                  <c:v>4.4999999999999998E-2</c:v>
                </c:pt>
                <c:pt idx="2">
                  <c:v>9.5000000000000001E-2</c:v>
                </c:pt>
                <c:pt idx="3">
                  <c:v>0.188</c:v>
                </c:pt>
                <c:pt idx="4">
                  <c:v>0.221</c:v>
                </c:pt>
              </c:numCache>
            </c:numRef>
          </c:val>
        </c:ser>
        <c:ser>
          <c:idx val="1"/>
          <c:order val="1"/>
          <c:tx>
            <c:strRef>
              <c:f>Sheet1!$C$1</c:f>
              <c:strCache>
                <c:ptCount val="1"/>
                <c:pt idx="0">
                  <c:v>平成24年度</c:v>
                </c:pt>
              </c:strCache>
            </c:strRef>
          </c:tx>
          <c:invertIfNegative val="0"/>
          <c:dLbls>
            <c:numFmt formatCode="0.0%" sourceLinked="0"/>
            <c:showLegendKey val="0"/>
            <c:showVal val="1"/>
            <c:showCatName val="0"/>
            <c:showSerName val="0"/>
            <c:showPercent val="0"/>
            <c:showBubbleSize val="0"/>
            <c:showLeaderLines val="0"/>
          </c:dLbls>
          <c:cat>
            <c:strRef>
              <c:f>Sheet1!$A$2:$A$6</c:f>
              <c:strCache>
                <c:ptCount val="5"/>
                <c:pt idx="0">
                  <c:v>60歳以上</c:v>
                </c:pt>
                <c:pt idx="1">
                  <c:v>50～59歳</c:v>
                </c:pt>
                <c:pt idx="2">
                  <c:v>40～49歳</c:v>
                </c:pt>
                <c:pt idx="3">
                  <c:v>30～39歳</c:v>
                </c:pt>
                <c:pt idx="4">
                  <c:v>20～29歳</c:v>
                </c:pt>
              </c:strCache>
            </c:strRef>
          </c:cat>
          <c:val>
            <c:numRef>
              <c:f>Sheet1!$C$2:$C$6</c:f>
              <c:numCache>
                <c:formatCode>0.00%</c:formatCode>
                <c:ptCount val="5"/>
                <c:pt idx="0">
                  <c:v>3.1E-2</c:v>
                </c:pt>
                <c:pt idx="1">
                  <c:v>8.2000000000000003E-2</c:v>
                </c:pt>
                <c:pt idx="2">
                  <c:v>0.16900000000000001</c:v>
                </c:pt>
                <c:pt idx="3">
                  <c:v>0.23599999999999999</c:v>
                </c:pt>
                <c:pt idx="4">
                  <c:v>0.28199999999999997</c:v>
                </c:pt>
              </c:numCache>
            </c:numRef>
          </c:val>
        </c:ser>
        <c:dLbls>
          <c:showLegendKey val="0"/>
          <c:showVal val="0"/>
          <c:showCatName val="0"/>
          <c:showSerName val="0"/>
          <c:showPercent val="0"/>
          <c:showBubbleSize val="0"/>
        </c:dLbls>
        <c:gapWidth val="150"/>
        <c:axId val="334638080"/>
        <c:axId val="334639872"/>
      </c:barChart>
      <c:catAx>
        <c:axId val="334638080"/>
        <c:scaling>
          <c:orientation val="minMax"/>
        </c:scaling>
        <c:delete val="0"/>
        <c:axPos val="l"/>
        <c:majorTickMark val="out"/>
        <c:minorTickMark val="none"/>
        <c:tickLblPos val="nextTo"/>
        <c:crossAx val="334639872"/>
        <c:crosses val="autoZero"/>
        <c:auto val="1"/>
        <c:lblAlgn val="ctr"/>
        <c:lblOffset val="100"/>
        <c:noMultiLvlLbl val="0"/>
      </c:catAx>
      <c:valAx>
        <c:axId val="334639872"/>
        <c:scaling>
          <c:orientation val="minMax"/>
        </c:scaling>
        <c:delete val="0"/>
        <c:axPos val="b"/>
        <c:majorGridlines/>
        <c:numFmt formatCode="0%" sourceLinked="0"/>
        <c:majorTickMark val="out"/>
        <c:minorTickMark val="none"/>
        <c:tickLblPos val="nextTo"/>
        <c:crossAx val="334638080"/>
        <c:crosses val="autoZero"/>
        <c:crossBetween val="between"/>
      </c:valAx>
    </c:plotArea>
    <c:legend>
      <c:legendPos val="r"/>
      <c:layout/>
      <c:overlay val="0"/>
    </c:legend>
    <c:plotVisOnly val="1"/>
    <c:dispBlanksAs val="gap"/>
    <c:showDLblsOverMax val="0"/>
  </c:chart>
  <c:txPr>
    <a:bodyPr/>
    <a:lstStyle/>
    <a:p>
      <a:pPr>
        <a:defRPr sz="1800"/>
      </a:pPr>
      <a:endParaRPr lang="ja-JP"/>
    </a:p>
  </c:txPr>
  <c:externalData r:id="rId1">
    <c:autoUpdate val="0"/>
  </c:externalData>
</c:chartSpace>
</file>

<file path=ppt/drawings/drawing1.xml><?xml version="1.0" encoding="utf-8"?>
<c:userShapes xmlns:c="http://schemas.openxmlformats.org/drawingml/2006/chart">
  <cdr:relSizeAnchor xmlns:cdr="http://schemas.openxmlformats.org/drawingml/2006/chartDrawing">
    <cdr:from>
      <cdr:x>0.78875</cdr:x>
      <cdr:y>0.72227</cdr:y>
    </cdr:from>
    <cdr:to>
      <cdr:x>0.98999</cdr:x>
      <cdr:y>0.89728</cdr:y>
    </cdr:to>
    <cdr:sp macro="" textlink="">
      <cdr:nvSpPr>
        <cdr:cNvPr id="2" name="テキスト ボックス 1"/>
        <cdr:cNvSpPr txBox="1"/>
      </cdr:nvSpPr>
      <cdr:spPr>
        <a:xfrm xmlns:a="http://schemas.openxmlformats.org/drawingml/2006/main">
          <a:off x="6491064" y="3268960"/>
          <a:ext cx="1656184" cy="792088"/>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ja-JP" altLang="en-US" sz="1100" dirty="0"/>
        </a:p>
      </cdr:txBody>
    </cdr:sp>
  </cdr:relSizeAnchor>
  <cdr:relSizeAnchor xmlns:cdr="http://schemas.openxmlformats.org/drawingml/2006/chartDrawing">
    <cdr:from>
      <cdr:x>0.78875</cdr:x>
      <cdr:y>0.83364</cdr:y>
    </cdr:from>
    <cdr:to>
      <cdr:x>0.98999</cdr:x>
      <cdr:y>0.99274</cdr:y>
    </cdr:to>
    <cdr:sp macro="" textlink="">
      <cdr:nvSpPr>
        <cdr:cNvPr id="3" name="テキスト ボックス 2"/>
        <cdr:cNvSpPr txBox="1"/>
      </cdr:nvSpPr>
      <cdr:spPr>
        <a:xfrm xmlns:a="http://schemas.openxmlformats.org/drawingml/2006/main">
          <a:off x="6491064" y="3773016"/>
          <a:ext cx="1656184" cy="72008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ja-JP" altLang="en-US" sz="1400" dirty="0" smtClean="0"/>
            <a:t>平成</a:t>
          </a:r>
          <a:r>
            <a:rPr lang="en-US" altLang="ja-JP" sz="1400" dirty="0" smtClean="0"/>
            <a:t>24</a:t>
          </a:r>
          <a:r>
            <a:rPr lang="ja-JP" altLang="en-US" sz="1400" dirty="0" smtClean="0"/>
            <a:t>年 総務省</a:t>
          </a:r>
          <a:endParaRPr lang="en-US" altLang="ja-JP" sz="1400" dirty="0" smtClean="0"/>
        </a:p>
        <a:p xmlns:a="http://schemas.openxmlformats.org/drawingml/2006/main">
          <a:r>
            <a:rPr lang="ja-JP" altLang="en-US" sz="1400" dirty="0" smtClean="0"/>
            <a:t>通信利用動向調査</a:t>
          </a:r>
          <a:endParaRPr lang="ja-JP" altLang="en-US" sz="14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847592-B1F1-4578-A033-551E559EC2B9}" type="datetimeFigureOut">
              <a:rPr kumimoji="1" lang="ja-JP" altLang="en-US" smtClean="0"/>
              <a:pPr/>
              <a:t>2013/9/9</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4C26289-5C31-480A-8BAF-CBABEA8D3177}" type="slidenum">
              <a:rPr kumimoji="1" lang="ja-JP" altLang="en-US" smtClean="0"/>
              <a:pPr/>
              <a:t>‹#›</a:t>
            </a:fld>
            <a:endParaRPr kumimoji="1" lang="ja-JP" altLang="en-US"/>
          </a:p>
        </p:txBody>
      </p:sp>
    </p:spTree>
    <p:extLst>
      <p:ext uri="{BB962C8B-B14F-4D97-AF65-F5344CB8AC3E}">
        <p14:creationId xmlns:p14="http://schemas.microsoft.com/office/powerpoint/2010/main" val="390129437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812F1742-3D0A-48A9-AC5B-303F680EBD8E}" type="slidenum">
              <a:rPr kumimoji="1" lang="ja-JP" altLang="en-US" smtClean="0"/>
              <a:pPr/>
              <a:t>1</a:t>
            </a:fld>
            <a:endParaRPr kumimoji="1" lang="ja-JP" altLang="en-US"/>
          </a:p>
        </p:txBody>
      </p:sp>
    </p:spTree>
    <p:extLst>
      <p:ext uri="{BB962C8B-B14F-4D97-AF65-F5344CB8AC3E}">
        <p14:creationId xmlns:p14="http://schemas.microsoft.com/office/powerpoint/2010/main" val="10863120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74C26289-5C31-480A-8BAF-CBABEA8D3177}" type="slidenum">
              <a:rPr kumimoji="1" lang="ja-JP" altLang="en-US" smtClean="0"/>
              <a:pPr/>
              <a:t>25</a:t>
            </a:fld>
            <a:endParaRPr kumimoji="1" lang="ja-JP" altLang="en-US"/>
          </a:p>
        </p:txBody>
      </p:sp>
    </p:spTree>
    <p:extLst>
      <p:ext uri="{BB962C8B-B14F-4D97-AF65-F5344CB8AC3E}">
        <p14:creationId xmlns:p14="http://schemas.microsoft.com/office/powerpoint/2010/main" val="6138573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74C26289-5C31-480A-8BAF-CBABEA8D3177}" type="slidenum">
              <a:rPr kumimoji="1" lang="ja-JP" altLang="en-US" smtClean="0"/>
              <a:pPr/>
              <a:t>2</a:t>
            </a:fld>
            <a:endParaRPr kumimoji="1" lang="ja-JP" altLang="en-US"/>
          </a:p>
        </p:txBody>
      </p:sp>
    </p:spTree>
    <p:extLst>
      <p:ext uri="{BB962C8B-B14F-4D97-AF65-F5344CB8AC3E}">
        <p14:creationId xmlns:p14="http://schemas.microsoft.com/office/powerpoint/2010/main" val="12128090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lang="ja-JP" altLang="en-US" dirty="0" smtClean="0"/>
              <a:t>空想生活とは、</a:t>
            </a:r>
            <a:r>
              <a:rPr lang="ja-JP" altLang="ja-JP" dirty="0" smtClean="0"/>
              <a:t>株式会社CUUSOO SYSTEM</a:t>
            </a:r>
            <a:r>
              <a:rPr lang="ja-JP" altLang="en-US" dirty="0" smtClean="0"/>
              <a:t>（空想システム、ＣＵＵＳＯＯ ＳＹＳＴＥＭ ＣＯ</a:t>
            </a:r>
            <a:r>
              <a:rPr lang="en-US" altLang="ja-JP" dirty="0" smtClean="0"/>
              <a:t>., </a:t>
            </a:r>
            <a:r>
              <a:rPr lang="ja-JP" altLang="en-US" dirty="0" smtClean="0"/>
              <a:t>ＬＴＤ</a:t>
            </a:r>
            <a:r>
              <a:rPr lang="en-US" altLang="ja-JP" dirty="0" smtClean="0"/>
              <a:t>.</a:t>
            </a:r>
            <a:r>
              <a:rPr lang="ja-JP" altLang="en-US" dirty="0" smtClean="0"/>
              <a:t>）が運用する商品開発コミュニティさ</a:t>
            </a:r>
            <a:r>
              <a:rPr lang="ja-JP" altLang="ja-JP" dirty="0" smtClean="0"/>
              <a:t>イトである。デザイナーが提案した商品に対しユーザーの予約を開発前に集め、一定の票を集めたもののみが実際に商品化される、DTOと呼ばれる手法を特徴とする。</a:t>
            </a:r>
            <a:endParaRPr lang="ja-JP" altLang="en-US" dirty="0" smtClean="0"/>
          </a:p>
        </p:txBody>
      </p:sp>
      <p:sp>
        <p:nvSpPr>
          <p:cNvPr id="4" name="スライド番号プレースホルダ 3"/>
          <p:cNvSpPr>
            <a:spLocks noGrp="1"/>
          </p:cNvSpPr>
          <p:nvPr>
            <p:ph type="sldNum" sz="quarter" idx="10"/>
          </p:nvPr>
        </p:nvSpPr>
        <p:spPr/>
        <p:txBody>
          <a:bodyPr/>
          <a:lstStyle/>
          <a:p>
            <a:fld id="{74C26289-5C31-480A-8BAF-CBABEA8D3177}" type="slidenum">
              <a:rPr kumimoji="1" lang="ja-JP" altLang="en-US" smtClean="0"/>
              <a:pPr/>
              <a:t>3</a:t>
            </a:fld>
            <a:endParaRPr kumimoji="1" lang="ja-JP" altLang="en-US"/>
          </a:p>
        </p:txBody>
      </p:sp>
    </p:spTree>
    <p:extLst>
      <p:ext uri="{BB962C8B-B14F-4D97-AF65-F5344CB8AC3E}">
        <p14:creationId xmlns:p14="http://schemas.microsoft.com/office/powerpoint/2010/main" val="37310401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顧客が企業の製品開発・生産に参加している。</a:t>
            </a:r>
            <a:endParaRPr kumimoji="1" lang="en-US" altLang="ja-JP" dirty="0" smtClean="0"/>
          </a:p>
          <a:p>
            <a:r>
              <a:rPr kumimoji="1" lang="ja-JP" altLang="en-US" dirty="0" smtClean="0"/>
              <a:t>昔から企業は顧客の意見や声を反映させようとしていましたが、</a:t>
            </a:r>
            <a:endParaRPr kumimoji="1" lang="en-US" altLang="ja-JP" dirty="0" smtClean="0"/>
          </a:p>
          <a:p>
            <a:r>
              <a:rPr kumimoji="1" lang="ja-JP" altLang="en-US" dirty="0" smtClean="0"/>
              <a:t>私たちは、より顧客の意見や声を尊重し商品開発・生産の中核に顧客の声を反映させようとしている試みに面白さを感じました。</a:t>
            </a:r>
            <a:endParaRPr kumimoji="1" lang="en-US" altLang="ja-JP" dirty="0" smtClean="0"/>
          </a:p>
          <a:p>
            <a:endParaRPr kumimoji="1" lang="en-US" altLang="ja-JP" dirty="0" smtClean="0"/>
          </a:p>
        </p:txBody>
      </p:sp>
      <p:sp>
        <p:nvSpPr>
          <p:cNvPr id="4" name="スライド番号プレースホルダー 3"/>
          <p:cNvSpPr>
            <a:spLocks noGrp="1"/>
          </p:cNvSpPr>
          <p:nvPr>
            <p:ph type="sldNum" sz="quarter" idx="10"/>
          </p:nvPr>
        </p:nvSpPr>
        <p:spPr/>
        <p:txBody>
          <a:bodyPr/>
          <a:lstStyle/>
          <a:p>
            <a:fld id="{812F1742-3D0A-48A9-AC5B-303F680EBD8E}" type="slidenum">
              <a:rPr kumimoji="1" lang="ja-JP" altLang="en-US" smtClean="0"/>
              <a:pPr/>
              <a:t>4</a:t>
            </a:fld>
            <a:endParaRPr kumimoji="1" lang="ja-JP" altLang="en-US"/>
          </a:p>
        </p:txBody>
      </p:sp>
    </p:spTree>
    <p:extLst>
      <p:ext uri="{BB962C8B-B14F-4D97-AF65-F5344CB8AC3E}">
        <p14:creationId xmlns:p14="http://schemas.microsoft.com/office/powerpoint/2010/main" val="30052981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消費者の意見が反映される仕組みを積極的に取り入れている企業がほかにもたくさんありました。無印と空想生活、セブンアンドアイなどこれ以外にも多くの企業で実施されていて、実際に参加したことのあるひとや目にしたことのある人も多いのではないでしょう</a:t>
            </a:r>
            <a:r>
              <a:rPr kumimoji="1" lang="ja-JP" altLang="en-US"/>
              <a:t>か</a:t>
            </a:r>
            <a:r>
              <a:rPr kumimoji="1" lang="ja-JP" altLang="en-US" smtClean="0"/>
              <a:t>？</a:t>
            </a:r>
            <a:endParaRPr kumimoji="1" lang="ja-JP" altLang="en-US" dirty="0"/>
          </a:p>
          <a:p>
            <a:r>
              <a:rPr lang="en-US" altLang="ja-JP" dirty="0"/>
              <a:t>(</a:t>
            </a:r>
            <a:r>
              <a:rPr lang="ja-JP" altLang="en-US"/>
              <a:t>余裕があればアニメーションも</a:t>
            </a:r>
            <a:r>
              <a:rPr lang="en-US" altLang="ja-JP"/>
              <a:t>)</a:t>
            </a:r>
            <a:endParaRPr lang="ja-JP" altLang="en-US" dirty="0"/>
          </a:p>
        </p:txBody>
      </p:sp>
      <p:sp>
        <p:nvSpPr>
          <p:cNvPr id="4" name="スライド番号プレースホルダー 3"/>
          <p:cNvSpPr>
            <a:spLocks noGrp="1"/>
          </p:cNvSpPr>
          <p:nvPr>
            <p:ph type="sldNum" sz="quarter" idx="10"/>
          </p:nvPr>
        </p:nvSpPr>
        <p:spPr/>
        <p:txBody>
          <a:bodyPr/>
          <a:lstStyle/>
          <a:p>
            <a:fld id="{812F1742-3D0A-48A9-AC5B-303F680EBD8E}" type="slidenum">
              <a:rPr lang="ja-JP" altLang="en-US" smtClean="0">
                <a:solidFill>
                  <a:prstClr val="black"/>
                </a:solidFill>
              </a:rPr>
              <a:pPr/>
              <a:t>5</a:t>
            </a:fld>
            <a:endParaRPr lang="ja-JP" altLang="en-US">
              <a:solidFill>
                <a:prstClr val="black"/>
              </a:solidFill>
            </a:endParaRPr>
          </a:p>
        </p:txBody>
      </p:sp>
    </p:spTree>
    <p:extLst>
      <p:ext uri="{BB962C8B-B14F-4D97-AF65-F5344CB8AC3E}">
        <p14:creationId xmlns:p14="http://schemas.microsoft.com/office/powerpoint/2010/main" val="23070503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SNS</a:t>
            </a:r>
            <a:r>
              <a:rPr kumimoji="1" lang="ja-JP" altLang="en-US" dirty="0"/>
              <a:t>の普及により</a:t>
            </a:r>
            <a:r>
              <a:rPr kumimoji="1" lang="ja-JP" altLang="en-US"/>
              <a:t>企業は</a:t>
            </a:r>
            <a:r>
              <a:rPr lang="ja-JP" altLang="en-US" smtClean="0"/>
              <a:t>インターネット上</a:t>
            </a:r>
            <a:r>
              <a:rPr kumimoji="1" lang="ja-JP" altLang="en-US" smtClean="0"/>
              <a:t>で</a:t>
            </a:r>
            <a:r>
              <a:rPr kumimoji="1" lang="ja-JP" altLang="en-US" dirty="0" err="1"/>
              <a:t>の</a:t>
            </a:r>
            <a:r>
              <a:rPr kumimoji="1" lang="ja-JP" altLang="en-US" dirty="0"/>
              <a:t>意見募集を多く開くようになった</a:t>
            </a:r>
            <a:r>
              <a:rPr kumimoji="1" lang="ja-JP" altLang="en-US"/>
              <a:t>。また</a:t>
            </a:r>
            <a:r>
              <a:rPr lang="ja-JP" altLang="en-US" smtClean="0"/>
              <a:t>顧客</a:t>
            </a:r>
            <a:r>
              <a:rPr kumimoji="1" lang="ja-JP" altLang="en-US" smtClean="0"/>
              <a:t>も</a:t>
            </a:r>
            <a:r>
              <a:rPr kumimoji="1" lang="ja-JP" altLang="en-US" dirty="0"/>
              <a:t>スマートフォンが普及したことにより手軽に、気軽に参加できるようになった。</a:t>
            </a:r>
          </a:p>
          <a:p>
            <a:r>
              <a:rPr kumimoji="1" lang="ja-JP" altLang="en-US" dirty="0"/>
              <a:t>そのため</a:t>
            </a:r>
            <a:r>
              <a:rPr kumimoji="1" lang="en-US" altLang="ja-JP" dirty="0"/>
              <a:t>SNS</a:t>
            </a:r>
            <a:r>
              <a:rPr kumimoji="1" lang="ja-JP" altLang="en-US" dirty="0"/>
              <a:t>を使っているとその光景を目にしたりするケースが増えた。</a:t>
            </a:r>
            <a:endParaRPr kumimoji="1" lang="en-US" altLang="ja-JP" dirty="0"/>
          </a:p>
          <a:p>
            <a:r>
              <a:rPr kumimoji="1" lang="ja-JP" altLang="en-US" dirty="0"/>
              <a:t>↑台本</a:t>
            </a:r>
            <a:r>
              <a:rPr kumimoji="1" lang="en-US" altLang="ja-JP" dirty="0"/>
              <a:t>(</a:t>
            </a:r>
            <a:r>
              <a:rPr kumimoji="1" lang="ja-JP" altLang="en-US" dirty="0"/>
              <a:t>パワポいじる必要性</a:t>
            </a:r>
            <a:r>
              <a:rPr kumimoji="1" lang="ja-JP" altLang="en-US"/>
              <a:t>あり</a:t>
            </a:r>
            <a:r>
              <a:rPr kumimoji="1" lang="en-US" altLang="ja-JP" smtClean="0"/>
              <a:t>)</a:t>
            </a:r>
            <a:endParaRPr kumimoji="1" lang="ja-JP" altLang="en-US" dirty="0"/>
          </a:p>
        </p:txBody>
      </p:sp>
      <p:sp>
        <p:nvSpPr>
          <p:cNvPr id="4" name="スライド番号プレースホルダー 3"/>
          <p:cNvSpPr>
            <a:spLocks noGrp="1"/>
          </p:cNvSpPr>
          <p:nvPr>
            <p:ph type="sldNum" sz="quarter" idx="10"/>
          </p:nvPr>
        </p:nvSpPr>
        <p:spPr/>
        <p:txBody>
          <a:bodyPr/>
          <a:lstStyle/>
          <a:p>
            <a:fld id="{74C26289-5C31-480A-8BAF-CBABEA8D3177}" type="slidenum">
              <a:rPr kumimoji="1" lang="ja-JP" altLang="en-US" smtClean="0"/>
              <a:pPr/>
              <a:t>6</a:t>
            </a:fld>
            <a:endParaRPr kumimoji="1" lang="ja-JP" altLang="en-US"/>
          </a:p>
        </p:txBody>
      </p:sp>
    </p:spTree>
    <p:extLst>
      <p:ext uri="{BB962C8B-B14F-4D97-AF65-F5344CB8AC3E}">
        <p14:creationId xmlns:p14="http://schemas.microsoft.com/office/powerpoint/2010/main" val="29155477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12F1742-3D0A-48A9-AC5B-303F680EBD8E}" type="slidenum">
              <a:rPr kumimoji="1" lang="ja-JP" altLang="en-US" smtClean="0"/>
              <a:pPr/>
              <a:t>11</a:t>
            </a:fld>
            <a:endParaRPr kumimoji="1" lang="ja-JP" altLang="en-US"/>
          </a:p>
        </p:txBody>
      </p:sp>
    </p:spTree>
    <p:extLst>
      <p:ext uri="{BB962C8B-B14F-4D97-AF65-F5344CB8AC3E}">
        <p14:creationId xmlns:p14="http://schemas.microsoft.com/office/powerpoint/2010/main" val="41026877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74C26289-5C31-480A-8BAF-CBABEA8D3177}" type="slidenum">
              <a:rPr kumimoji="1" lang="ja-JP" altLang="en-US" smtClean="0"/>
              <a:pPr/>
              <a:t>12</a:t>
            </a:fld>
            <a:endParaRPr kumimoji="1" lang="ja-JP" altLang="en-US"/>
          </a:p>
        </p:txBody>
      </p:sp>
    </p:spTree>
    <p:extLst>
      <p:ext uri="{BB962C8B-B14F-4D97-AF65-F5344CB8AC3E}">
        <p14:creationId xmlns:p14="http://schemas.microsoft.com/office/powerpoint/2010/main" val="9060392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74C26289-5C31-480A-8BAF-CBABEA8D3177}" type="slidenum">
              <a:rPr kumimoji="1" lang="ja-JP" altLang="en-US" smtClean="0"/>
              <a:pPr/>
              <a:t>22</a:t>
            </a:fld>
            <a:endParaRPr kumimoji="1" lang="ja-JP" altLang="en-US"/>
          </a:p>
        </p:txBody>
      </p:sp>
    </p:spTree>
    <p:extLst>
      <p:ext uri="{BB962C8B-B14F-4D97-AF65-F5344CB8AC3E}">
        <p14:creationId xmlns:p14="http://schemas.microsoft.com/office/powerpoint/2010/main" val="12599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31F2F6FD-614F-4D9D-8B77-230995DEA8CA}" type="datetime1">
              <a:rPr kumimoji="1" lang="ja-JP" altLang="en-US" smtClean="0"/>
              <a:pPr/>
              <a:t>2013/9/9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1D86C84-8742-41B3-A6FF-03F75985C6A8}" type="slidenum">
              <a:rPr kumimoji="1" lang="ja-JP" altLang="en-US" smtClean="0"/>
              <a:pPr/>
              <a:t>‹#›</a:t>
            </a:fld>
            <a:endParaRPr kumimoji="1" lang="ja-JP" altLang="en-US"/>
          </a:p>
        </p:txBody>
      </p:sp>
    </p:spTree>
    <p:extLst>
      <p:ext uri="{BB962C8B-B14F-4D97-AF65-F5344CB8AC3E}">
        <p14:creationId xmlns:p14="http://schemas.microsoft.com/office/powerpoint/2010/main" val="30252401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AC13A7D-4896-4F28-9D58-9CF10FD6901F}" type="datetime1">
              <a:rPr kumimoji="1" lang="ja-JP" altLang="en-US" smtClean="0"/>
              <a:pPr/>
              <a:t>2013/9/9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1D86C84-8742-41B3-A6FF-03F75985C6A8}" type="slidenum">
              <a:rPr kumimoji="1" lang="ja-JP" altLang="en-US" smtClean="0"/>
              <a:pPr/>
              <a:t>‹#›</a:t>
            </a:fld>
            <a:endParaRPr kumimoji="1" lang="ja-JP" altLang="en-US"/>
          </a:p>
        </p:txBody>
      </p:sp>
    </p:spTree>
    <p:extLst>
      <p:ext uri="{BB962C8B-B14F-4D97-AF65-F5344CB8AC3E}">
        <p14:creationId xmlns:p14="http://schemas.microsoft.com/office/powerpoint/2010/main" val="665063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03CBE234-3C7F-4E46-B55D-DA6E4FD8A3E1}" type="datetime1">
              <a:rPr kumimoji="1" lang="ja-JP" altLang="en-US" smtClean="0"/>
              <a:pPr/>
              <a:t>2013/9/9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1D86C84-8742-41B3-A6FF-03F75985C6A8}" type="slidenum">
              <a:rPr kumimoji="1" lang="ja-JP" altLang="en-US" smtClean="0"/>
              <a:pPr/>
              <a:t>‹#›</a:t>
            </a:fld>
            <a:endParaRPr kumimoji="1" lang="ja-JP" altLang="en-US"/>
          </a:p>
        </p:txBody>
      </p:sp>
    </p:spTree>
    <p:extLst>
      <p:ext uri="{BB962C8B-B14F-4D97-AF65-F5344CB8AC3E}">
        <p14:creationId xmlns:p14="http://schemas.microsoft.com/office/powerpoint/2010/main" val="33567231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2C861F0-735A-45B2-9B5C-56797F37A330}" type="datetime1">
              <a:rPr kumimoji="1" lang="ja-JP" altLang="en-US" smtClean="0"/>
              <a:pPr/>
              <a:t>2013/9/9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1D86C84-8742-41B3-A6FF-03F75985C6A8}" type="slidenum">
              <a:rPr kumimoji="1" lang="ja-JP" altLang="en-US" smtClean="0"/>
              <a:pPr/>
              <a:t>‹#›</a:t>
            </a:fld>
            <a:endParaRPr kumimoji="1" lang="ja-JP" altLang="en-US"/>
          </a:p>
        </p:txBody>
      </p:sp>
    </p:spTree>
    <p:extLst>
      <p:ext uri="{BB962C8B-B14F-4D97-AF65-F5344CB8AC3E}">
        <p14:creationId xmlns:p14="http://schemas.microsoft.com/office/powerpoint/2010/main" val="31155961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FB2A78EE-258E-460D-A139-F92279EC7A03}" type="datetime1">
              <a:rPr kumimoji="1" lang="ja-JP" altLang="en-US" smtClean="0"/>
              <a:pPr/>
              <a:t>2013/9/9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1D86C84-8742-41B3-A6FF-03F75985C6A8}" type="slidenum">
              <a:rPr kumimoji="1" lang="ja-JP" altLang="en-US" smtClean="0"/>
              <a:pPr/>
              <a:t>‹#›</a:t>
            </a:fld>
            <a:endParaRPr kumimoji="1" lang="ja-JP" altLang="en-US"/>
          </a:p>
        </p:txBody>
      </p:sp>
    </p:spTree>
    <p:extLst>
      <p:ext uri="{BB962C8B-B14F-4D97-AF65-F5344CB8AC3E}">
        <p14:creationId xmlns:p14="http://schemas.microsoft.com/office/powerpoint/2010/main" val="1818992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B17EBE75-B89D-48F6-B9A7-C78A4F3E744A}" type="datetime1">
              <a:rPr kumimoji="1" lang="ja-JP" altLang="en-US" smtClean="0"/>
              <a:pPr/>
              <a:t>2013/9/9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1D86C84-8742-41B3-A6FF-03F75985C6A8}" type="slidenum">
              <a:rPr kumimoji="1" lang="ja-JP" altLang="en-US" smtClean="0"/>
              <a:pPr/>
              <a:t>‹#›</a:t>
            </a:fld>
            <a:endParaRPr kumimoji="1" lang="ja-JP" altLang="en-US"/>
          </a:p>
        </p:txBody>
      </p:sp>
    </p:spTree>
    <p:extLst>
      <p:ext uri="{BB962C8B-B14F-4D97-AF65-F5344CB8AC3E}">
        <p14:creationId xmlns:p14="http://schemas.microsoft.com/office/powerpoint/2010/main" val="4832253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4BD18C4A-4D73-43E9-9F58-D5DF33BE008B}" type="datetime1">
              <a:rPr kumimoji="1" lang="ja-JP" altLang="en-US" smtClean="0"/>
              <a:pPr/>
              <a:t>2013/9/9</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41D86C84-8742-41B3-A6FF-03F75985C6A8}" type="slidenum">
              <a:rPr kumimoji="1" lang="ja-JP" altLang="en-US" smtClean="0"/>
              <a:pPr/>
              <a:t>‹#›</a:t>
            </a:fld>
            <a:endParaRPr kumimoji="1" lang="ja-JP" altLang="en-US"/>
          </a:p>
        </p:txBody>
      </p:sp>
    </p:spTree>
    <p:extLst>
      <p:ext uri="{BB962C8B-B14F-4D97-AF65-F5344CB8AC3E}">
        <p14:creationId xmlns:p14="http://schemas.microsoft.com/office/powerpoint/2010/main" val="17418510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5D4FF308-F6F0-457A-975A-28BF8818B6C7}" type="datetime1">
              <a:rPr kumimoji="1" lang="ja-JP" altLang="en-US" smtClean="0"/>
              <a:pPr/>
              <a:t>2013/9/9</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41D86C84-8742-41B3-A6FF-03F75985C6A8}" type="slidenum">
              <a:rPr kumimoji="1" lang="ja-JP" altLang="en-US" smtClean="0"/>
              <a:pPr/>
              <a:t>‹#›</a:t>
            </a:fld>
            <a:endParaRPr kumimoji="1" lang="ja-JP" altLang="en-US"/>
          </a:p>
        </p:txBody>
      </p:sp>
    </p:spTree>
    <p:extLst>
      <p:ext uri="{BB962C8B-B14F-4D97-AF65-F5344CB8AC3E}">
        <p14:creationId xmlns:p14="http://schemas.microsoft.com/office/powerpoint/2010/main" val="8845243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412CEACE-3D64-43D8-84DC-5B0BE91B0094}" type="datetime1">
              <a:rPr kumimoji="1" lang="ja-JP" altLang="en-US" smtClean="0"/>
              <a:pPr/>
              <a:t>2013/9/9</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41D86C84-8742-41B3-A6FF-03F75985C6A8}" type="slidenum">
              <a:rPr kumimoji="1" lang="ja-JP" altLang="en-US" smtClean="0"/>
              <a:pPr/>
              <a:t>‹#›</a:t>
            </a:fld>
            <a:endParaRPr kumimoji="1" lang="ja-JP" altLang="en-US"/>
          </a:p>
        </p:txBody>
      </p:sp>
    </p:spTree>
    <p:extLst>
      <p:ext uri="{BB962C8B-B14F-4D97-AF65-F5344CB8AC3E}">
        <p14:creationId xmlns:p14="http://schemas.microsoft.com/office/powerpoint/2010/main" val="13659520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FB9B813-E998-4E64-B905-45DFDD10D0FD}" type="datetime1">
              <a:rPr kumimoji="1" lang="ja-JP" altLang="en-US" smtClean="0"/>
              <a:pPr/>
              <a:t>2013/9/9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1D86C84-8742-41B3-A6FF-03F75985C6A8}" type="slidenum">
              <a:rPr kumimoji="1" lang="ja-JP" altLang="en-US" smtClean="0"/>
              <a:pPr/>
              <a:t>‹#›</a:t>
            </a:fld>
            <a:endParaRPr kumimoji="1" lang="ja-JP" altLang="en-US"/>
          </a:p>
        </p:txBody>
      </p:sp>
    </p:spTree>
    <p:extLst>
      <p:ext uri="{BB962C8B-B14F-4D97-AF65-F5344CB8AC3E}">
        <p14:creationId xmlns:p14="http://schemas.microsoft.com/office/powerpoint/2010/main" val="14392730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ACCD148D-6412-4F5B-BAFE-DE6202199543}" type="datetime1">
              <a:rPr kumimoji="1" lang="ja-JP" altLang="en-US" smtClean="0"/>
              <a:pPr/>
              <a:t>2013/9/9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1D86C84-8742-41B3-A6FF-03F75985C6A8}" type="slidenum">
              <a:rPr kumimoji="1" lang="ja-JP" altLang="en-US" smtClean="0"/>
              <a:pPr/>
              <a:t>‹#›</a:t>
            </a:fld>
            <a:endParaRPr kumimoji="1" lang="ja-JP" altLang="en-US"/>
          </a:p>
        </p:txBody>
      </p:sp>
    </p:spTree>
    <p:extLst>
      <p:ext uri="{BB962C8B-B14F-4D97-AF65-F5344CB8AC3E}">
        <p14:creationId xmlns:p14="http://schemas.microsoft.com/office/powerpoint/2010/main" val="23081550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4D3A09-4B03-46A0-A72D-3512068437B8}" type="datetime1">
              <a:rPr kumimoji="1" lang="ja-JP" altLang="en-US" smtClean="0"/>
              <a:pPr/>
              <a:t>2013/9/9</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D86C84-8742-41B3-A6FF-03F75985C6A8}" type="slidenum">
              <a:rPr kumimoji="1" lang="ja-JP" altLang="en-US" smtClean="0"/>
              <a:pPr/>
              <a:t>‹#›</a:t>
            </a:fld>
            <a:endParaRPr kumimoji="1" lang="ja-JP" altLang="en-US"/>
          </a:p>
        </p:txBody>
      </p:sp>
    </p:spTree>
    <p:extLst>
      <p:ext uri="{BB962C8B-B14F-4D97-AF65-F5344CB8AC3E}">
        <p14:creationId xmlns:p14="http://schemas.microsoft.com/office/powerpoint/2010/main" val="19960702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3568" y="620688"/>
            <a:ext cx="7772400" cy="1944216"/>
          </a:xfrm>
          <a:solidFill>
            <a:srgbClr val="FFFF99"/>
          </a:solidFill>
        </p:spPr>
        <p:txBody>
          <a:bodyPr>
            <a:normAutofit/>
          </a:bodyPr>
          <a:lstStyle/>
          <a:p>
            <a:r>
              <a:rPr kumimoji="1" lang="ja-JP" altLang="en-US" b="1" dirty="0" smtClean="0"/>
              <a:t>顧客参加型製品開発が</a:t>
            </a:r>
            <a:r>
              <a:rPr kumimoji="1" lang="en-US" altLang="ja-JP" b="1" dirty="0" smtClean="0"/>
              <a:t/>
            </a:r>
            <a:br>
              <a:rPr kumimoji="1" lang="en-US" altLang="ja-JP" b="1" dirty="0" smtClean="0"/>
            </a:br>
            <a:r>
              <a:rPr kumimoji="1" lang="ja-JP" altLang="en-US" b="1" dirty="0" smtClean="0"/>
              <a:t>顧客心理に与える影響</a:t>
            </a:r>
            <a:endParaRPr kumimoji="1" lang="ja-JP" altLang="en-US" b="1" dirty="0"/>
          </a:p>
        </p:txBody>
      </p:sp>
      <p:sp>
        <p:nvSpPr>
          <p:cNvPr id="3" name="サブタイトル 2"/>
          <p:cNvSpPr>
            <a:spLocks noGrp="1"/>
          </p:cNvSpPr>
          <p:nvPr>
            <p:ph type="subTitle" idx="1"/>
          </p:nvPr>
        </p:nvSpPr>
        <p:spPr>
          <a:xfrm>
            <a:off x="2267744" y="4052664"/>
            <a:ext cx="6400800" cy="1752600"/>
          </a:xfrm>
        </p:spPr>
        <p:txBody>
          <a:bodyPr/>
          <a:lstStyle/>
          <a:p>
            <a:pPr algn="r"/>
            <a:r>
              <a:rPr kumimoji="1" lang="ja-JP" altLang="en-US" dirty="0" smtClean="0">
                <a:solidFill>
                  <a:schemeClr val="tx1"/>
                </a:solidFill>
              </a:rPr>
              <a:t>拓殖大学　田嶋ゼミナールＡ班</a:t>
            </a:r>
            <a:endParaRPr kumimoji="1" lang="en-US" altLang="ja-JP" dirty="0" smtClean="0">
              <a:solidFill>
                <a:schemeClr val="tx1"/>
              </a:solidFill>
            </a:endParaRPr>
          </a:p>
          <a:p>
            <a:pPr algn="r"/>
            <a:r>
              <a:rPr kumimoji="1" lang="ja-JP" altLang="en-US" dirty="0" smtClean="0">
                <a:solidFill>
                  <a:schemeClr val="tx1"/>
                </a:solidFill>
              </a:rPr>
              <a:t>李 唯歓　植木 美帆　中黒 泰地</a:t>
            </a:r>
            <a:endParaRPr kumimoji="1" lang="en-US" altLang="ja-JP" dirty="0" smtClean="0">
              <a:solidFill>
                <a:schemeClr val="tx1"/>
              </a:solidFill>
            </a:endParaRPr>
          </a:p>
          <a:p>
            <a:pPr algn="r"/>
            <a:r>
              <a:rPr lang="ja-JP" altLang="en-US" dirty="0" smtClean="0">
                <a:solidFill>
                  <a:schemeClr val="tx1"/>
                </a:solidFill>
              </a:rPr>
              <a:t>平岩</a:t>
            </a:r>
            <a:r>
              <a:rPr lang="ja-JP" altLang="en-US" dirty="0">
                <a:solidFill>
                  <a:schemeClr val="tx1"/>
                </a:solidFill>
              </a:rPr>
              <a:t> </a:t>
            </a:r>
            <a:r>
              <a:rPr lang="ja-JP" altLang="en-US" dirty="0" smtClean="0">
                <a:solidFill>
                  <a:schemeClr val="tx1"/>
                </a:solidFill>
              </a:rPr>
              <a:t>祐貴　岩本 顕</a:t>
            </a:r>
            <a:endParaRPr kumimoji="1" lang="ja-JP" altLang="en-US" dirty="0">
              <a:solidFill>
                <a:schemeClr val="tx1"/>
              </a:solidFill>
            </a:endParaRPr>
          </a:p>
        </p:txBody>
      </p:sp>
      <p:sp>
        <p:nvSpPr>
          <p:cNvPr id="5" name="スライド番号プレースホルダ 4"/>
          <p:cNvSpPr>
            <a:spLocks noGrp="1"/>
          </p:cNvSpPr>
          <p:nvPr>
            <p:ph type="sldNum" sz="quarter" idx="12"/>
          </p:nvPr>
        </p:nvSpPr>
        <p:spPr/>
        <p:txBody>
          <a:bodyPr/>
          <a:lstStyle/>
          <a:p>
            <a:fld id="{C8F75AC7-38BC-4915-BE2D-76682D06C496}" type="slidenum">
              <a:rPr kumimoji="1" lang="ja-JP" altLang="en-US" sz="2400" b="1" smtClean="0">
                <a:solidFill>
                  <a:schemeClr val="tx1"/>
                </a:solidFill>
              </a:rPr>
              <a:t>1</a:t>
            </a:fld>
            <a:endParaRPr kumimoji="1" lang="ja-JP" altLang="en-US" sz="1800" b="1" dirty="0">
              <a:solidFill>
                <a:schemeClr val="tx1"/>
              </a:solidFill>
            </a:endParaRPr>
          </a:p>
        </p:txBody>
      </p:sp>
    </p:spTree>
    <p:extLst>
      <p:ext uri="{BB962C8B-B14F-4D97-AF65-F5344CB8AC3E}">
        <p14:creationId xmlns:p14="http://schemas.microsoft.com/office/powerpoint/2010/main" val="37975110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396552" y="1124744"/>
            <a:ext cx="8229600" cy="5328592"/>
          </a:xfrm>
        </p:spPr>
        <p:txBody>
          <a:bodyPr>
            <a:normAutofit/>
          </a:bodyPr>
          <a:lstStyle/>
          <a:p>
            <a:pPr marL="0" indent="0">
              <a:buNone/>
            </a:pPr>
            <a:r>
              <a:rPr lang="ja-JP" altLang="en-US" dirty="0"/>
              <a:t>どの事例もほとんどがその参加型製品開発に参加することが前提であるが、ＳＮＳの発展と普及により非参加者は参加していなくても参加型の製品開発を目にする。</a:t>
            </a:r>
            <a:endParaRPr lang="en-US" altLang="ja-JP" dirty="0"/>
          </a:p>
          <a:p>
            <a:pPr marL="0" indent="0">
              <a:buNone/>
            </a:pPr>
            <a:endParaRPr lang="en-US" altLang="ja-JP" dirty="0"/>
          </a:p>
          <a:p>
            <a:pPr marL="0" indent="0">
              <a:buNone/>
            </a:pPr>
            <a:endParaRPr lang="en-US" altLang="ja-JP" dirty="0"/>
          </a:p>
          <a:p>
            <a:pPr marL="0" indent="0">
              <a:buNone/>
            </a:pPr>
            <a:r>
              <a:rPr lang="ja-JP" altLang="en-US" dirty="0"/>
              <a:t>参加型の製品</a:t>
            </a:r>
            <a:r>
              <a:rPr lang="ja-JP" altLang="en-US"/>
              <a:t>開発は</a:t>
            </a:r>
            <a:r>
              <a:rPr lang="ja-JP" altLang="en-US"/>
              <a:t>参</a:t>
            </a:r>
            <a:r>
              <a:rPr lang="ja-JP" altLang="en-US"/>
              <a:t>加者はもちろん非参加者</a:t>
            </a:r>
            <a:r>
              <a:rPr lang="ja-JP" altLang="en-US" dirty="0"/>
              <a:t>にもなにかしら影響を及ぼすのではないか？</a:t>
            </a:r>
            <a:endParaRPr lang="en-US" altLang="ja-JP" dirty="0"/>
          </a:p>
          <a:p>
            <a:pPr marL="0" indent="0">
              <a:buNone/>
            </a:pPr>
            <a:endParaRPr lang="en-US" altLang="ja-JP" dirty="0"/>
          </a:p>
        </p:txBody>
      </p:sp>
      <p:sp>
        <p:nvSpPr>
          <p:cNvPr id="4" name="スライド番号プレースホルダー 3"/>
          <p:cNvSpPr>
            <a:spLocks noGrp="1"/>
          </p:cNvSpPr>
          <p:nvPr>
            <p:ph type="sldNum" sz="quarter" idx="12"/>
          </p:nvPr>
        </p:nvSpPr>
        <p:spPr/>
        <p:txBody>
          <a:bodyPr/>
          <a:lstStyle/>
          <a:p>
            <a:fld id="{41D86C84-8742-41B3-A6FF-03F75985C6A8}" type="slidenum">
              <a:rPr kumimoji="1" lang="ja-JP" altLang="en-US" sz="2400" b="1" smtClean="0">
                <a:solidFill>
                  <a:schemeClr val="tx1"/>
                </a:solidFill>
              </a:rPr>
              <a:pPr/>
              <a:t>10</a:t>
            </a:fld>
            <a:endParaRPr kumimoji="1" lang="ja-JP" altLang="en-US"/>
          </a:p>
        </p:txBody>
      </p:sp>
      <p:sp>
        <p:nvSpPr>
          <p:cNvPr id="5" name="角丸四角形 4"/>
          <p:cNvSpPr/>
          <p:nvPr/>
        </p:nvSpPr>
        <p:spPr>
          <a:xfrm>
            <a:off x="251520" y="4221088"/>
            <a:ext cx="8352928" cy="1512168"/>
          </a:xfrm>
          <a:prstGeom prst="roundRect">
            <a:avLst/>
          </a:prstGeom>
          <a:no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下矢印 5"/>
          <p:cNvSpPr/>
          <p:nvPr/>
        </p:nvSpPr>
        <p:spPr>
          <a:xfrm>
            <a:off x="3725166" y="3248980"/>
            <a:ext cx="1368152" cy="792088"/>
          </a:xfrm>
          <a:prstGeom prst="down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2719622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2" y="4509120"/>
            <a:ext cx="2829508" cy="21814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タイトル 1"/>
          <p:cNvSpPr>
            <a:spLocks noGrp="1"/>
          </p:cNvSpPr>
          <p:nvPr>
            <p:ph type="title"/>
          </p:nvPr>
        </p:nvSpPr>
        <p:spPr/>
        <p:txBody>
          <a:bodyPr/>
          <a:lstStyle/>
          <a:p>
            <a:pPr algn="l"/>
            <a:r>
              <a:rPr kumimoji="1" lang="ja-JP" altLang="en-US" dirty="0" smtClean="0"/>
              <a:t>問題意識</a:t>
            </a:r>
            <a:endParaRPr kumimoji="1" lang="ja-JP" altLang="en-US" dirty="0"/>
          </a:p>
        </p:txBody>
      </p:sp>
      <p:sp>
        <p:nvSpPr>
          <p:cNvPr id="3" name="コンテンツ プレースホルダー 2"/>
          <p:cNvSpPr>
            <a:spLocks noGrp="1"/>
          </p:cNvSpPr>
          <p:nvPr>
            <p:ph idx="1"/>
          </p:nvPr>
        </p:nvSpPr>
        <p:spPr/>
        <p:txBody>
          <a:bodyPr/>
          <a:lstStyle/>
          <a:p>
            <a:pPr marL="0" indent="0">
              <a:buNone/>
            </a:pPr>
            <a:r>
              <a:rPr kumimoji="1" lang="ja-JP" altLang="en-US" dirty="0" smtClean="0"/>
              <a:t>　</a:t>
            </a:r>
            <a:r>
              <a:rPr lang="ja-JP" altLang="en-US" dirty="0"/>
              <a:t>　</a:t>
            </a:r>
            <a:endParaRPr lang="en-US" altLang="ja-JP" dirty="0" smtClean="0"/>
          </a:p>
          <a:p>
            <a:pPr marL="0" indent="0">
              <a:buNone/>
            </a:pPr>
            <a:r>
              <a:rPr lang="ja-JP" altLang="en-US" dirty="0"/>
              <a:t>　</a:t>
            </a:r>
            <a:r>
              <a:rPr lang="ja-JP" altLang="en-US" dirty="0" smtClean="0"/>
              <a:t>　　</a:t>
            </a:r>
            <a:endParaRPr kumimoji="1" lang="ja-JP" altLang="en-US" dirty="0"/>
          </a:p>
        </p:txBody>
      </p:sp>
      <p:sp>
        <p:nvSpPr>
          <p:cNvPr id="5" name="スライド番号プレースホルダ 4"/>
          <p:cNvSpPr>
            <a:spLocks noGrp="1"/>
          </p:cNvSpPr>
          <p:nvPr>
            <p:ph type="sldNum" sz="quarter" idx="12"/>
          </p:nvPr>
        </p:nvSpPr>
        <p:spPr/>
        <p:txBody>
          <a:bodyPr/>
          <a:lstStyle/>
          <a:p>
            <a:fld id="{3031277C-04B5-491C-B04E-287AEB21DFC6}" type="slidenum">
              <a:rPr kumimoji="1" lang="ja-JP" altLang="en-US" sz="2400" b="1" smtClean="0">
                <a:solidFill>
                  <a:schemeClr val="tx1"/>
                </a:solidFill>
              </a:rPr>
              <a:pPr/>
              <a:t>11</a:t>
            </a:fld>
            <a:endParaRPr kumimoji="1" lang="ja-JP" altLang="en-US" sz="1800" b="1" dirty="0">
              <a:solidFill>
                <a:schemeClr val="tx1"/>
              </a:solidFill>
            </a:endParaRPr>
          </a:p>
        </p:txBody>
      </p:sp>
      <p:sp>
        <p:nvSpPr>
          <p:cNvPr id="10" name="雲形吹き出し 8"/>
          <p:cNvSpPr/>
          <p:nvPr/>
        </p:nvSpPr>
        <p:spPr>
          <a:xfrm>
            <a:off x="532951" y="1316827"/>
            <a:ext cx="7931148" cy="3642065"/>
          </a:xfrm>
          <a:custGeom>
            <a:avLst/>
            <a:gdLst>
              <a:gd name="connsiteX0" fmla="*/ 3900 w 43200"/>
              <a:gd name="connsiteY0" fmla="*/ 14370 h 43200"/>
              <a:gd name="connsiteX1" fmla="*/ 5623 w 43200"/>
              <a:gd name="connsiteY1" fmla="*/ 6907 h 43200"/>
              <a:gd name="connsiteX2" fmla="*/ 14005 w 43200"/>
              <a:gd name="connsiteY2" fmla="*/ 5202 h 43200"/>
              <a:gd name="connsiteX3" fmla="*/ 22456 w 43200"/>
              <a:gd name="connsiteY3" fmla="*/ 3432 h 43200"/>
              <a:gd name="connsiteX4" fmla="*/ 25749 w 43200"/>
              <a:gd name="connsiteY4" fmla="*/ 200 h 43200"/>
              <a:gd name="connsiteX5" fmla="*/ 29833 w 43200"/>
              <a:gd name="connsiteY5" fmla="*/ 2481 h 43200"/>
              <a:gd name="connsiteX6" fmla="*/ 35463 w 43200"/>
              <a:gd name="connsiteY6" fmla="*/ 690 h 43200"/>
              <a:gd name="connsiteX7" fmla="*/ 38318 w 43200"/>
              <a:gd name="connsiteY7" fmla="*/ 5576 h 43200"/>
              <a:gd name="connsiteX8" fmla="*/ 41982 w 43200"/>
              <a:gd name="connsiteY8" fmla="*/ 10318 h 43200"/>
              <a:gd name="connsiteX9" fmla="*/ 41818 w 43200"/>
              <a:gd name="connsiteY9" fmla="*/ 15460 h 43200"/>
              <a:gd name="connsiteX10" fmla="*/ 43016 w 43200"/>
              <a:gd name="connsiteY10" fmla="*/ 23322 h 43200"/>
              <a:gd name="connsiteX11" fmla="*/ 37404 w 43200"/>
              <a:gd name="connsiteY11" fmla="*/ 30204 h 43200"/>
              <a:gd name="connsiteX12" fmla="*/ 35395 w 43200"/>
              <a:gd name="connsiteY12" fmla="*/ 36101 h 43200"/>
              <a:gd name="connsiteX13" fmla="*/ 28555 w 43200"/>
              <a:gd name="connsiteY13" fmla="*/ 36815 h 43200"/>
              <a:gd name="connsiteX14" fmla="*/ 23667 w 43200"/>
              <a:gd name="connsiteY14" fmla="*/ 43106 h 43200"/>
              <a:gd name="connsiteX15" fmla="*/ 16480 w 43200"/>
              <a:gd name="connsiteY15" fmla="*/ 39266 h 43200"/>
              <a:gd name="connsiteX16" fmla="*/ 5804 w 43200"/>
              <a:gd name="connsiteY16" fmla="*/ 35472 h 43200"/>
              <a:gd name="connsiteX17" fmla="*/ 1110 w 43200"/>
              <a:gd name="connsiteY17" fmla="*/ 31250 h 43200"/>
              <a:gd name="connsiteX18" fmla="*/ 2113 w 43200"/>
              <a:gd name="connsiteY18" fmla="*/ 25551 h 43200"/>
              <a:gd name="connsiteX19" fmla="*/ -5 w 43200"/>
              <a:gd name="connsiteY19" fmla="*/ 19704 h 43200"/>
              <a:gd name="connsiteX20" fmla="*/ 3863 w 43200"/>
              <a:gd name="connsiteY20" fmla="*/ 14507 h 43200"/>
              <a:gd name="connsiteX21" fmla="*/ 3900 w 43200"/>
              <a:gd name="connsiteY21" fmla="*/ 14370 h 43200"/>
              <a:gd name="connsiteX0" fmla="*/ 2398293 w 7920880"/>
              <a:gd name="connsiteY0" fmla="*/ 3564396 h 3168352"/>
              <a:gd name="connsiteX1" fmla="*/ 2310283 w 7920880"/>
              <a:gd name="connsiteY1" fmla="*/ 3652406 h 3168352"/>
              <a:gd name="connsiteX2" fmla="*/ 2222273 w 7920880"/>
              <a:gd name="connsiteY2" fmla="*/ 3564396 h 3168352"/>
              <a:gd name="connsiteX3" fmla="*/ 2310283 w 7920880"/>
              <a:gd name="connsiteY3" fmla="*/ 3476386 h 3168352"/>
              <a:gd name="connsiteX4" fmla="*/ 2398293 w 7920880"/>
              <a:gd name="connsiteY4" fmla="*/ 3564396 h 3168352"/>
              <a:gd name="connsiteX0" fmla="*/ 2581333 w 7920880"/>
              <a:gd name="connsiteY0" fmla="*/ 3450358 h 3168352"/>
              <a:gd name="connsiteX1" fmla="*/ 2405313 w 7920880"/>
              <a:gd name="connsiteY1" fmla="*/ 3626378 h 3168352"/>
              <a:gd name="connsiteX2" fmla="*/ 2229293 w 7920880"/>
              <a:gd name="connsiteY2" fmla="*/ 3450358 h 3168352"/>
              <a:gd name="connsiteX3" fmla="*/ 2405313 w 7920880"/>
              <a:gd name="connsiteY3" fmla="*/ 3274338 h 3168352"/>
              <a:gd name="connsiteX4" fmla="*/ 2581333 w 7920880"/>
              <a:gd name="connsiteY4" fmla="*/ 3450358 h 3168352"/>
              <a:gd name="connsiteX0" fmla="*/ 2877056 w 7920880"/>
              <a:gd name="connsiteY0" fmla="*/ 3201098 h 3168352"/>
              <a:gd name="connsiteX1" fmla="*/ 2613027 w 7920880"/>
              <a:gd name="connsiteY1" fmla="*/ 3465127 h 3168352"/>
              <a:gd name="connsiteX2" fmla="*/ 2348998 w 7920880"/>
              <a:gd name="connsiteY2" fmla="*/ 3201098 h 3168352"/>
              <a:gd name="connsiteX3" fmla="*/ 2613027 w 7920880"/>
              <a:gd name="connsiteY3" fmla="*/ 2937069 h 3168352"/>
              <a:gd name="connsiteX4" fmla="*/ 2877056 w 7920880"/>
              <a:gd name="connsiteY4" fmla="*/ 3201098 h 3168352"/>
              <a:gd name="connsiteX0" fmla="*/ 4693 w 43200"/>
              <a:gd name="connsiteY0" fmla="*/ 26177 h 43200"/>
              <a:gd name="connsiteX1" fmla="*/ 2160 w 43200"/>
              <a:gd name="connsiteY1" fmla="*/ 25380 h 43200"/>
              <a:gd name="connsiteX2" fmla="*/ 6928 w 43200"/>
              <a:gd name="connsiteY2" fmla="*/ 34899 h 43200"/>
              <a:gd name="connsiteX3" fmla="*/ 5820 w 43200"/>
              <a:gd name="connsiteY3" fmla="*/ 35280 h 43200"/>
              <a:gd name="connsiteX4" fmla="*/ 16478 w 43200"/>
              <a:gd name="connsiteY4" fmla="*/ 39090 h 43200"/>
              <a:gd name="connsiteX5" fmla="*/ 15810 w 43200"/>
              <a:gd name="connsiteY5" fmla="*/ 37350 h 43200"/>
              <a:gd name="connsiteX6" fmla="*/ 28827 w 43200"/>
              <a:gd name="connsiteY6" fmla="*/ 34751 h 43200"/>
              <a:gd name="connsiteX7" fmla="*/ 28560 w 43200"/>
              <a:gd name="connsiteY7" fmla="*/ 36660 h 43200"/>
              <a:gd name="connsiteX8" fmla="*/ 34129 w 43200"/>
              <a:gd name="connsiteY8" fmla="*/ 22954 h 43200"/>
              <a:gd name="connsiteX9" fmla="*/ 37380 w 43200"/>
              <a:gd name="connsiteY9" fmla="*/ 30090 h 43200"/>
              <a:gd name="connsiteX10" fmla="*/ 41798 w 43200"/>
              <a:gd name="connsiteY10" fmla="*/ 15354 h 43200"/>
              <a:gd name="connsiteX11" fmla="*/ 40350 w 43200"/>
              <a:gd name="connsiteY11" fmla="*/ 18030 h 43200"/>
              <a:gd name="connsiteX12" fmla="*/ 38324 w 43200"/>
              <a:gd name="connsiteY12" fmla="*/ 5426 h 43200"/>
              <a:gd name="connsiteX13" fmla="*/ 38400 w 43200"/>
              <a:gd name="connsiteY13" fmla="*/ 6690 h 43200"/>
              <a:gd name="connsiteX14" fmla="*/ 29078 w 43200"/>
              <a:gd name="connsiteY14" fmla="*/ 3952 h 43200"/>
              <a:gd name="connsiteX15" fmla="*/ 29820 w 43200"/>
              <a:gd name="connsiteY15" fmla="*/ 2340 h 43200"/>
              <a:gd name="connsiteX16" fmla="*/ 22141 w 43200"/>
              <a:gd name="connsiteY16" fmla="*/ 4720 h 43200"/>
              <a:gd name="connsiteX17" fmla="*/ 22500 w 43200"/>
              <a:gd name="connsiteY17" fmla="*/ 3330 h 43200"/>
              <a:gd name="connsiteX18" fmla="*/ 14000 w 43200"/>
              <a:gd name="connsiteY18" fmla="*/ 5192 h 43200"/>
              <a:gd name="connsiteX19" fmla="*/ 15300 w 43200"/>
              <a:gd name="connsiteY19" fmla="*/ 6540 h 43200"/>
              <a:gd name="connsiteX20" fmla="*/ 4127 w 43200"/>
              <a:gd name="connsiteY20" fmla="*/ 15789 h 43200"/>
              <a:gd name="connsiteX21" fmla="*/ 3900 w 43200"/>
              <a:gd name="connsiteY21" fmla="*/ 14370 h 43200"/>
              <a:gd name="connsiteX0" fmla="*/ 3936 w 43256"/>
              <a:gd name="connsiteY0" fmla="*/ 14229 h 49659"/>
              <a:gd name="connsiteX1" fmla="*/ 5659 w 43256"/>
              <a:gd name="connsiteY1" fmla="*/ 6766 h 49659"/>
              <a:gd name="connsiteX2" fmla="*/ 14041 w 43256"/>
              <a:gd name="connsiteY2" fmla="*/ 5061 h 49659"/>
              <a:gd name="connsiteX3" fmla="*/ 22492 w 43256"/>
              <a:gd name="connsiteY3" fmla="*/ 3291 h 49659"/>
              <a:gd name="connsiteX4" fmla="*/ 25785 w 43256"/>
              <a:gd name="connsiteY4" fmla="*/ 59 h 49659"/>
              <a:gd name="connsiteX5" fmla="*/ 29869 w 43256"/>
              <a:gd name="connsiteY5" fmla="*/ 2340 h 49659"/>
              <a:gd name="connsiteX6" fmla="*/ 35499 w 43256"/>
              <a:gd name="connsiteY6" fmla="*/ 549 h 49659"/>
              <a:gd name="connsiteX7" fmla="*/ 38354 w 43256"/>
              <a:gd name="connsiteY7" fmla="*/ 5435 h 49659"/>
              <a:gd name="connsiteX8" fmla="*/ 42018 w 43256"/>
              <a:gd name="connsiteY8" fmla="*/ 10177 h 49659"/>
              <a:gd name="connsiteX9" fmla="*/ 41854 w 43256"/>
              <a:gd name="connsiteY9" fmla="*/ 15319 h 49659"/>
              <a:gd name="connsiteX10" fmla="*/ 43052 w 43256"/>
              <a:gd name="connsiteY10" fmla="*/ 23181 h 49659"/>
              <a:gd name="connsiteX11" fmla="*/ 37440 w 43256"/>
              <a:gd name="connsiteY11" fmla="*/ 30063 h 49659"/>
              <a:gd name="connsiteX12" fmla="*/ 35431 w 43256"/>
              <a:gd name="connsiteY12" fmla="*/ 35960 h 49659"/>
              <a:gd name="connsiteX13" fmla="*/ 28591 w 43256"/>
              <a:gd name="connsiteY13" fmla="*/ 36674 h 49659"/>
              <a:gd name="connsiteX14" fmla="*/ 23703 w 43256"/>
              <a:gd name="connsiteY14" fmla="*/ 42965 h 49659"/>
              <a:gd name="connsiteX15" fmla="*/ 16516 w 43256"/>
              <a:gd name="connsiteY15" fmla="*/ 39125 h 49659"/>
              <a:gd name="connsiteX16" fmla="*/ 5840 w 43256"/>
              <a:gd name="connsiteY16" fmla="*/ 35331 h 49659"/>
              <a:gd name="connsiteX17" fmla="*/ 1146 w 43256"/>
              <a:gd name="connsiteY17" fmla="*/ 31109 h 49659"/>
              <a:gd name="connsiteX18" fmla="*/ 2149 w 43256"/>
              <a:gd name="connsiteY18" fmla="*/ 25410 h 49659"/>
              <a:gd name="connsiteX19" fmla="*/ 31 w 43256"/>
              <a:gd name="connsiteY19" fmla="*/ 19563 h 49659"/>
              <a:gd name="connsiteX20" fmla="*/ 3899 w 43256"/>
              <a:gd name="connsiteY20" fmla="*/ 14366 h 49659"/>
              <a:gd name="connsiteX21" fmla="*/ 3936 w 43256"/>
              <a:gd name="connsiteY21" fmla="*/ 14229 h 49659"/>
              <a:gd name="connsiteX0" fmla="*/ 2404894 w 7931148"/>
              <a:gd name="connsiteY0" fmla="*/ 3554055 h 3642065"/>
              <a:gd name="connsiteX1" fmla="*/ 2316884 w 7931148"/>
              <a:gd name="connsiteY1" fmla="*/ 3642065 h 3642065"/>
              <a:gd name="connsiteX2" fmla="*/ 2228874 w 7931148"/>
              <a:gd name="connsiteY2" fmla="*/ 3554055 h 3642065"/>
              <a:gd name="connsiteX3" fmla="*/ 2316884 w 7931148"/>
              <a:gd name="connsiteY3" fmla="*/ 3466045 h 3642065"/>
              <a:gd name="connsiteX4" fmla="*/ 2404894 w 7931148"/>
              <a:gd name="connsiteY4" fmla="*/ 3554055 h 3642065"/>
              <a:gd name="connsiteX0" fmla="*/ 2587934 w 7931148"/>
              <a:gd name="connsiteY0" fmla="*/ 3440017 h 3642065"/>
              <a:gd name="connsiteX1" fmla="*/ 2411914 w 7931148"/>
              <a:gd name="connsiteY1" fmla="*/ 3616037 h 3642065"/>
              <a:gd name="connsiteX2" fmla="*/ 2235894 w 7931148"/>
              <a:gd name="connsiteY2" fmla="*/ 3440017 h 3642065"/>
              <a:gd name="connsiteX3" fmla="*/ 2411914 w 7931148"/>
              <a:gd name="connsiteY3" fmla="*/ 3263997 h 3642065"/>
              <a:gd name="connsiteX4" fmla="*/ 2587934 w 7931148"/>
              <a:gd name="connsiteY4" fmla="*/ 3440017 h 3642065"/>
              <a:gd name="connsiteX0" fmla="*/ 2883657 w 7931148"/>
              <a:gd name="connsiteY0" fmla="*/ 3190757 h 3642065"/>
              <a:gd name="connsiteX1" fmla="*/ 2619628 w 7931148"/>
              <a:gd name="connsiteY1" fmla="*/ 3454786 h 3642065"/>
              <a:gd name="connsiteX2" fmla="*/ 2355599 w 7931148"/>
              <a:gd name="connsiteY2" fmla="*/ 3190757 h 3642065"/>
              <a:gd name="connsiteX3" fmla="*/ 2619628 w 7931148"/>
              <a:gd name="connsiteY3" fmla="*/ 2926728 h 3642065"/>
              <a:gd name="connsiteX4" fmla="*/ 2883657 w 7931148"/>
              <a:gd name="connsiteY4" fmla="*/ 3190757 h 3642065"/>
              <a:gd name="connsiteX0" fmla="*/ 4729 w 43256"/>
              <a:gd name="connsiteY0" fmla="*/ 26036 h 49659"/>
              <a:gd name="connsiteX1" fmla="*/ 2196 w 43256"/>
              <a:gd name="connsiteY1" fmla="*/ 25239 h 49659"/>
              <a:gd name="connsiteX2" fmla="*/ 6964 w 43256"/>
              <a:gd name="connsiteY2" fmla="*/ 34758 h 49659"/>
              <a:gd name="connsiteX3" fmla="*/ 5856 w 43256"/>
              <a:gd name="connsiteY3" fmla="*/ 35139 h 49659"/>
              <a:gd name="connsiteX4" fmla="*/ 16514 w 43256"/>
              <a:gd name="connsiteY4" fmla="*/ 38949 h 49659"/>
              <a:gd name="connsiteX5" fmla="*/ 15846 w 43256"/>
              <a:gd name="connsiteY5" fmla="*/ 37209 h 49659"/>
              <a:gd name="connsiteX6" fmla="*/ 28863 w 43256"/>
              <a:gd name="connsiteY6" fmla="*/ 34610 h 49659"/>
              <a:gd name="connsiteX7" fmla="*/ 28596 w 43256"/>
              <a:gd name="connsiteY7" fmla="*/ 36519 h 49659"/>
              <a:gd name="connsiteX8" fmla="*/ 41834 w 43256"/>
              <a:gd name="connsiteY8" fmla="*/ 15213 h 49659"/>
              <a:gd name="connsiteX9" fmla="*/ 40386 w 43256"/>
              <a:gd name="connsiteY9" fmla="*/ 17889 h 49659"/>
              <a:gd name="connsiteX10" fmla="*/ 38360 w 43256"/>
              <a:gd name="connsiteY10" fmla="*/ 5285 h 49659"/>
              <a:gd name="connsiteX11" fmla="*/ 38436 w 43256"/>
              <a:gd name="connsiteY11" fmla="*/ 6549 h 49659"/>
              <a:gd name="connsiteX12" fmla="*/ 29114 w 43256"/>
              <a:gd name="connsiteY12" fmla="*/ 3811 h 49659"/>
              <a:gd name="connsiteX13" fmla="*/ 29856 w 43256"/>
              <a:gd name="connsiteY13" fmla="*/ 2199 h 49659"/>
              <a:gd name="connsiteX14" fmla="*/ 22177 w 43256"/>
              <a:gd name="connsiteY14" fmla="*/ 4579 h 49659"/>
              <a:gd name="connsiteX15" fmla="*/ 22536 w 43256"/>
              <a:gd name="connsiteY15" fmla="*/ 3189 h 49659"/>
              <a:gd name="connsiteX16" fmla="*/ 14036 w 43256"/>
              <a:gd name="connsiteY16" fmla="*/ 5051 h 49659"/>
              <a:gd name="connsiteX17" fmla="*/ 15336 w 43256"/>
              <a:gd name="connsiteY17" fmla="*/ 6399 h 49659"/>
              <a:gd name="connsiteX18" fmla="*/ 4163 w 43256"/>
              <a:gd name="connsiteY18" fmla="*/ 15648 h 49659"/>
              <a:gd name="connsiteX19" fmla="*/ 3936 w 43256"/>
              <a:gd name="connsiteY19" fmla="*/ 14229 h 49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3256" h="49659">
                <a:moveTo>
                  <a:pt x="3936" y="14229"/>
                </a:moveTo>
                <a:cubicBezTo>
                  <a:pt x="3665" y="11516"/>
                  <a:pt x="4297" y="8780"/>
                  <a:pt x="5659" y="6766"/>
                </a:cubicBezTo>
                <a:cubicBezTo>
                  <a:pt x="7811" y="3585"/>
                  <a:pt x="11300" y="2876"/>
                  <a:pt x="14041" y="5061"/>
                </a:cubicBezTo>
                <a:cubicBezTo>
                  <a:pt x="15714" y="768"/>
                  <a:pt x="19950" y="-119"/>
                  <a:pt x="22492" y="3291"/>
                </a:cubicBezTo>
                <a:cubicBezTo>
                  <a:pt x="23133" y="1542"/>
                  <a:pt x="24364" y="333"/>
                  <a:pt x="25785" y="59"/>
                </a:cubicBezTo>
                <a:cubicBezTo>
                  <a:pt x="27349" y="-243"/>
                  <a:pt x="28911" y="629"/>
                  <a:pt x="29869" y="2340"/>
                </a:cubicBezTo>
                <a:cubicBezTo>
                  <a:pt x="31251" y="126"/>
                  <a:pt x="33537" y="-601"/>
                  <a:pt x="35499" y="549"/>
                </a:cubicBezTo>
                <a:cubicBezTo>
                  <a:pt x="36994" y="1425"/>
                  <a:pt x="38066" y="3259"/>
                  <a:pt x="38354" y="5435"/>
                </a:cubicBezTo>
                <a:cubicBezTo>
                  <a:pt x="40082" y="6077"/>
                  <a:pt x="41458" y="7857"/>
                  <a:pt x="42018" y="10177"/>
                </a:cubicBezTo>
                <a:cubicBezTo>
                  <a:pt x="42425" y="11861"/>
                  <a:pt x="42367" y="13690"/>
                  <a:pt x="41854" y="15319"/>
                </a:cubicBezTo>
                <a:cubicBezTo>
                  <a:pt x="43115" y="17553"/>
                  <a:pt x="43556" y="20449"/>
                  <a:pt x="43052" y="23181"/>
                </a:cubicBezTo>
                <a:cubicBezTo>
                  <a:pt x="42382" y="26813"/>
                  <a:pt x="40164" y="29533"/>
                  <a:pt x="37440" y="30063"/>
                </a:cubicBezTo>
                <a:cubicBezTo>
                  <a:pt x="37427" y="32330"/>
                  <a:pt x="36694" y="34480"/>
                  <a:pt x="35431" y="35960"/>
                </a:cubicBezTo>
                <a:cubicBezTo>
                  <a:pt x="33512" y="38209"/>
                  <a:pt x="30740" y="38498"/>
                  <a:pt x="28591" y="36674"/>
                </a:cubicBezTo>
                <a:cubicBezTo>
                  <a:pt x="27896" y="39807"/>
                  <a:pt x="26035" y="42202"/>
                  <a:pt x="23703" y="42965"/>
                </a:cubicBezTo>
                <a:cubicBezTo>
                  <a:pt x="20955" y="43864"/>
                  <a:pt x="18087" y="42332"/>
                  <a:pt x="16516" y="39125"/>
                </a:cubicBezTo>
                <a:cubicBezTo>
                  <a:pt x="12808" y="42169"/>
                  <a:pt x="7992" y="40458"/>
                  <a:pt x="5840" y="35331"/>
                </a:cubicBezTo>
                <a:cubicBezTo>
                  <a:pt x="3726" y="35668"/>
                  <a:pt x="1741" y="33883"/>
                  <a:pt x="1146" y="31109"/>
                </a:cubicBezTo>
                <a:cubicBezTo>
                  <a:pt x="715" y="29102"/>
                  <a:pt x="1096" y="26936"/>
                  <a:pt x="2149" y="25410"/>
                </a:cubicBezTo>
                <a:cubicBezTo>
                  <a:pt x="655" y="24213"/>
                  <a:pt x="-177" y="21916"/>
                  <a:pt x="31" y="19563"/>
                </a:cubicBezTo>
                <a:cubicBezTo>
                  <a:pt x="275" y="16808"/>
                  <a:pt x="1881" y="14650"/>
                  <a:pt x="3899" y="14366"/>
                </a:cubicBezTo>
                <a:cubicBezTo>
                  <a:pt x="3911" y="14320"/>
                  <a:pt x="3924" y="14275"/>
                  <a:pt x="3936" y="14229"/>
                </a:cubicBezTo>
                <a:close/>
              </a:path>
              <a:path w="7931148" h="3642065">
                <a:moveTo>
                  <a:pt x="2404894" y="3554055"/>
                </a:moveTo>
                <a:cubicBezTo>
                  <a:pt x="2404894" y="3602662"/>
                  <a:pt x="2365491" y="3642065"/>
                  <a:pt x="2316884" y="3642065"/>
                </a:cubicBezTo>
                <a:cubicBezTo>
                  <a:pt x="2268277" y="3642065"/>
                  <a:pt x="2228874" y="3602662"/>
                  <a:pt x="2228874" y="3554055"/>
                </a:cubicBezTo>
                <a:cubicBezTo>
                  <a:pt x="2228874" y="3505448"/>
                  <a:pt x="2268277" y="3466045"/>
                  <a:pt x="2316884" y="3466045"/>
                </a:cubicBezTo>
                <a:cubicBezTo>
                  <a:pt x="2365491" y="3466045"/>
                  <a:pt x="2404894" y="3505448"/>
                  <a:pt x="2404894" y="3554055"/>
                </a:cubicBezTo>
                <a:close/>
              </a:path>
              <a:path w="7931148" h="3642065">
                <a:moveTo>
                  <a:pt x="2587934" y="3440017"/>
                </a:moveTo>
                <a:cubicBezTo>
                  <a:pt x="2587934" y="3537230"/>
                  <a:pt x="2509127" y="3616037"/>
                  <a:pt x="2411914" y="3616037"/>
                </a:cubicBezTo>
                <a:cubicBezTo>
                  <a:pt x="2314701" y="3616037"/>
                  <a:pt x="2235894" y="3537230"/>
                  <a:pt x="2235894" y="3440017"/>
                </a:cubicBezTo>
                <a:cubicBezTo>
                  <a:pt x="2235894" y="3342804"/>
                  <a:pt x="2314701" y="3263997"/>
                  <a:pt x="2411914" y="3263997"/>
                </a:cubicBezTo>
                <a:cubicBezTo>
                  <a:pt x="2509127" y="3263997"/>
                  <a:pt x="2587934" y="3342804"/>
                  <a:pt x="2587934" y="3440017"/>
                </a:cubicBezTo>
                <a:close/>
              </a:path>
              <a:path w="7931148" h="3642065">
                <a:moveTo>
                  <a:pt x="2883657" y="3190757"/>
                </a:moveTo>
                <a:cubicBezTo>
                  <a:pt x="2883657" y="3336576"/>
                  <a:pt x="2765447" y="3454786"/>
                  <a:pt x="2619628" y="3454786"/>
                </a:cubicBezTo>
                <a:cubicBezTo>
                  <a:pt x="2473809" y="3454786"/>
                  <a:pt x="2355599" y="3336576"/>
                  <a:pt x="2355599" y="3190757"/>
                </a:cubicBezTo>
                <a:cubicBezTo>
                  <a:pt x="2355599" y="3044938"/>
                  <a:pt x="2473809" y="2926728"/>
                  <a:pt x="2619628" y="2926728"/>
                </a:cubicBezTo>
                <a:cubicBezTo>
                  <a:pt x="2765447" y="2926728"/>
                  <a:pt x="2883657" y="3044938"/>
                  <a:pt x="2883657" y="3190757"/>
                </a:cubicBezTo>
                <a:close/>
              </a:path>
              <a:path w="43256" h="49659" fill="none" extrusionOk="0">
                <a:moveTo>
                  <a:pt x="4729" y="26036"/>
                </a:moveTo>
                <a:cubicBezTo>
                  <a:pt x="3845" y="26130"/>
                  <a:pt x="2961" y="25852"/>
                  <a:pt x="2196" y="25239"/>
                </a:cubicBezTo>
                <a:moveTo>
                  <a:pt x="6964" y="34758"/>
                </a:moveTo>
                <a:cubicBezTo>
                  <a:pt x="6609" y="34951"/>
                  <a:pt x="6236" y="35079"/>
                  <a:pt x="5856" y="35139"/>
                </a:cubicBezTo>
                <a:moveTo>
                  <a:pt x="16514" y="38949"/>
                </a:moveTo>
                <a:cubicBezTo>
                  <a:pt x="16247" y="38403"/>
                  <a:pt x="16023" y="37820"/>
                  <a:pt x="15846" y="37209"/>
                </a:cubicBezTo>
                <a:moveTo>
                  <a:pt x="28863" y="34610"/>
                </a:moveTo>
                <a:cubicBezTo>
                  <a:pt x="28824" y="35257"/>
                  <a:pt x="28734" y="35897"/>
                  <a:pt x="28596" y="36519"/>
                </a:cubicBezTo>
                <a:moveTo>
                  <a:pt x="41834" y="15213"/>
                </a:moveTo>
                <a:cubicBezTo>
                  <a:pt x="41509" y="16245"/>
                  <a:pt x="41014" y="17161"/>
                  <a:pt x="40386" y="17889"/>
                </a:cubicBezTo>
                <a:moveTo>
                  <a:pt x="38360" y="5285"/>
                </a:moveTo>
                <a:cubicBezTo>
                  <a:pt x="38415" y="5702"/>
                  <a:pt x="38441" y="6125"/>
                  <a:pt x="38436" y="6549"/>
                </a:cubicBezTo>
                <a:moveTo>
                  <a:pt x="29114" y="3811"/>
                </a:moveTo>
                <a:cubicBezTo>
                  <a:pt x="29303" y="3228"/>
                  <a:pt x="29552" y="2685"/>
                  <a:pt x="29856" y="2199"/>
                </a:cubicBezTo>
                <a:moveTo>
                  <a:pt x="22177" y="4579"/>
                </a:moveTo>
                <a:cubicBezTo>
                  <a:pt x="22254" y="4097"/>
                  <a:pt x="22375" y="3630"/>
                  <a:pt x="22536" y="3189"/>
                </a:cubicBezTo>
                <a:moveTo>
                  <a:pt x="14036" y="5051"/>
                </a:moveTo>
                <a:cubicBezTo>
                  <a:pt x="14508" y="5427"/>
                  <a:pt x="14944" y="5880"/>
                  <a:pt x="15336" y="6399"/>
                </a:cubicBezTo>
                <a:moveTo>
                  <a:pt x="4163" y="15648"/>
                </a:moveTo>
                <a:cubicBezTo>
                  <a:pt x="4060" y="15184"/>
                  <a:pt x="3984" y="14710"/>
                  <a:pt x="3936" y="14229"/>
                </a:cubicBezTo>
              </a:path>
            </a:pathLst>
          </a:custGeom>
          <a:ln>
            <a:solidFill>
              <a:srgbClr val="92D05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kumimoji="1" lang="ja-JP" altLang="en-US" sz="3600" dirty="0"/>
          </a:p>
        </p:txBody>
      </p:sp>
      <p:sp>
        <p:nvSpPr>
          <p:cNvPr id="6" name="テキスト ボックス 5"/>
          <p:cNvSpPr txBox="1"/>
          <p:nvPr/>
        </p:nvSpPr>
        <p:spPr>
          <a:xfrm>
            <a:off x="1403648" y="2276872"/>
            <a:ext cx="6408712" cy="1569660"/>
          </a:xfrm>
          <a:prstGeom prst="rect">
            <a:avLst/>
          </a:prstGeom>
          <a:noFill/>
        </p:spPr>
        <p:txBody>
          <a:bodyPr wrap="square" rtlCol="0">
            <a:spAutoFit/>
          </a:bodyPr>
          <a:lstStyle/>
          <a:p>
            <a:r>
              <a:rPr lang="ja-JP" altLang="en-US" sz="3200" dirty="0"/>
              <a:t>参加型製品</a:t>
            </a:r>
            <a:r>
              <a:rPr lang="ja-JP" altLang="en-US" sz="3200"/>
              <a:t>開発の</a:t>
            </a:r>
            <a:r>
              <a:rPr lang="ja-JP" altLang="en-US" sz="3200" dirty="0"/>
              <a:t>参</a:t>
            </a:r>
            <a:r>
              <a:rPr lang="ja-JP" altLang="en-US" sz="3200"/>
              <a:t>加者・非参加者に</a:t>
            </a:r>
            <a:r>
              <a:rPr lang="ja-JP" altLang="en-US" sz="3200" dirty="0"/>
              <a:t>な</a:t>
            </a:r>
            <a:r>
              <a:rPr lang="ja-JP" altLang="en-US" sz="3200"/>
              <a:t>にかし</a:t>
            </a:r>
            <a:r>
              <a:rPr lang="ja-JP" altLang="en-US" sz="3200" smtClean="0"/>
              <a:t>ら影響</a:t>
            </a:r>
            <a:r>
              <a:rPr lang="ja-JP" altLang="en-US" sz="3200" dirty="0"/>
              <a:t>があるのではないか？</a:t>
            </a:r>
          </a:p>
        </p:txBody>
      </p:sp>
    </p:spTree>
    <p:extLst>
      <p:ext uri="{BB962C8B-B14F-4D97-AF65-F5344CB8AC3E}">
        <p14:creationId xmlns:p14="http://schemas.microsoft.com/office/powerpoint/2010/main" val="2951573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目次</a:t>
            </a:r>
            <a:endParaRPr kumimoji="1" lang="ja-JP" altLang="en-US" dirty="0"/>
          </a:p>
        </p:txBody>
      </p:sp>
      <p:sp>
        <p:nvSpPr>
          <p:cNvPr id="3" name="コンテンツ プレースホルダー 2"/>
          <p:cNvSpPr>
            <a:spLocks noGrp="1"/>
          </p:cNvSpPr>
          <p:nvPr>
            <p:ph idx="1"/>
          </p:nvPr>
        </p:nvSpPr>
        <p:spPr/>
        <p:txBody>
          <a:bodyPr/>
          <a:lstStyle/>
          <a:p>
            <a:r>
              <a:rPr lang="ja-JP" altLang="en-US" dirty="0" smtClean="0"/>
              <a:t>問題意識</a:t>
            </a:r>
            <a:endParaRPr lang="en-US" altLang="ja-JP" dirty="0" smtClean="0"/>
          </a:p>
          <a:p>
            <a:r>
              <a:rPr lang="ja-JP" altLang="en-US" dirty="0">
                <a:solidFill>
                  <a:srgbClr val="FF0000"/>
                </a:solidFill>
              </a:rPr>
              <a:t>先行研究</a:t>
            </a:r>
            <a:endParaRPr lang="en-US" altLang="ja-JP" dirty="0" smtClean="0">
              <a:solidFill>
                <a:srgbClr val="FF0000"/>
              </a:solidFill>
            </a:endParaRPr>
          </a:p>
          <a:p>
            <a:r>
              <a:rPr kumimoji="1" lang="ja-JP" altLang="en-US" dirty="0"/>
              <a:t>研究</a:t>
            </a:r>
            <a:r>
              <a:rPr kumimoji="1" lang="ja-JP" altLang="en-US" dirty="0" smtClean="0"/>
              <a:t>目的</a:t>
            </a:r>
            <a:endParaRPr kumimoji="1" lang="en-US" altLang="ja-JP" dirty="0" smtClean="0"/>
          </a:p>
          <a:p>
            <a:r>
              <a:rPr lang="ja-JP" altLang="en-US" dirty="0"/>
              <a:t>仮説</a:t>
            </a:r>
            <a:endParaRPr kumimoji="1" lang="en-US" altLang="ja-JP" dirty="0" smtClean="0"/>
          </a:p>
        </p:txBody>
      </p:sp>
      <p:sp>
        <p:nvSpPr>
          <p:cNvPr id="4" name="スライド番号プレースホルダー 3"/>
          <p:cNvSpPr>
            <a:spLocks noGrp="1"/>
          </p:cNvSpPr>
          <p:nvPr>
            <p:ph type="sldNum" sz="quarter" idx="12"/>
          </p:nvPr>
        </p:nvSpPr>
        <p:spPr/>
        <p:txBody>
          <a:bodyPr/>
          <a:lstStyle/>
          <a:p>
            <a:fld id="{41D86C84-8742-41B3-A6FF-03F75985C6A8}" type="slidenum">
              <a:rPr kumimoji="1" lang="ja-JP" altLang="en-US" sz="2400" b="1" smtClean="0">
                <a:solidFill>
                  <a:schemeClr val="tx1"/>
                </a:solidFill>
              </a:rPr>
              <a:pPr/>
              <a:t>12</a:t>
            </a:fld>
            <a:endParaRPr kumimoji="1" lang="ja-JP" altLang="en-US" sz="2400" b="1" dirty="0">
              <a:solidFill>
                <a:schemeClr val="tx1"/>
              </a:solidFill>
            </a:endParaRPr>
          </a:p>
        </p:txBody>
      </p:sp>
    </p:spTree>
    <p:extLst>
      <p:ext uri="{BB962C8B-B14F-4D97-AF65-F5344CB8AC3E}">
        <p14:creationId xmlns:p14="http://schemas.microsoft.com/office/powerpoint/2010/main" val="36150692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コンテンツ プレースホルダー 2"/>
          <p:cNvSpPr>
            <a:spLocks noGrp="1"/>
          </p:cNvSpPr>
          <p:nvPr>
            <p:ph idx="1"/>
          </p:nvPr>
        </p:nvSpPr>
        <p:spPr/>
        <p:txBody>
          <a:bodyPr/>
          <a:lstStyle/>
          <a:p>
            <a:pPr marL="0" indent="0">
              <a:buNone/>
            </a:pPr>
            <a:endParaRPr kumimoji="1" lang="en-US" altLang="ja-JP" dirty="0" smtClean="0"/>
          </a:p>
          <a:p>
            <a:pPr marL="0" indent="0">
              <a:buNone/>
            </a:pPr>
            <a:endParaRPr lang="en-US" altLang="ja-JP" dirty="0"/>
          </a:p>
          <a:p>
            <a:pPr marL="0" indent="0">
              <a:buNone/>
            </a:pPr>
            <a:r>
              <a:rPr kumimoji="1" lang="ja-JP" altLang="en-US" dirty="0" smtClean="0"/>
              <a:t>　　実際に既存研究でも顧客参加型製品開発</a:t>
            </a:r>
            <a:endParaRPr lang="en-US" altLang="ja-JP" dirty="0"/>
          </a:p>
          <a:p>
            <a:pPr marL="0" indent="0">
              <a:buNone/>
            </a:pPr>
            <a:r>
              <a:rPr kumimoji="1" lang="ja-JP" altLang="en-US" dirty="0" smtClean="0"/>
              <a:t>　　をすることによって生まれる効果が大きく</a:t>
            </a:r>
            <a:endParaRPr kumimoji="1" lang="en-US" altLang="ja-JP" dirty="0" smtClean="0"/>
          </a:p>
          <a:p>
            <a:pPr marL="0" indent="0">
              <a:buNone/>
            </a:pPr>
            <a:r>
              <a:rPr lang="ja-JP" altLang="en-US" dirty="0"/>
              <a:t>　</a:t>
            </a:r>
            <a:r>
              <a:rPr lang="ja-JP" altLang="en-US" dirty="0" smtClean="0"/>
              <a:t>　</a:t>
            </a:r>
            <a:r>
              <a:rPr kumimoji="1" lang="ja-JP" altLang="en-US" dirty="0" smtClean="0"/>
              <a:t>３つあるといわれている。</a:t>
            </a:r>
            <a:endParaRPr kumimoji="1" lang="ja-JP" altLang="en-US" dirty="0"/>
          </a:p>
        </p:txBody>
      </p:sp>
      <p:sp>
        <p:nvSpPr>
          <p:cNvPr id="4" name="スライド番号プレースホルダー 3"/>
          <p:cNvSpPr>
            <a:spLocks noGrp="1"/>
          </p:cNvSpPr>
          <p:nvPr>
            <p:ph type="sldNum" sz="quarter" idx="12"/>
          </p:nvPr>
        </p:nvSpPr>
        <p:spPr/>
        <p:txBody>
          <a:bodyPr/>
          <a:lstStyle/>
          <a:p>
            <a:fld id="{41D86C84-8742-41B3-A6FF-03F75985C6A8}" type="slidenum">
              <a:rPr kumimoji="1" lang="ja-JP" altLang="en-US" sz="2400" b="1" smtClean="0">
                <a:solidFill>
                  <a:schemeClr val="tx1"/>
                </a:solidFill>
              </a:rPr>
              <a:pPr/>
              <a:t>13</a:t>
            </a:fld>
            <a:endParaRPr kumimoji="1" lang="ja-JP" altLang="en-US" sz="1800" b="1" dirty="0">
              <a:solidFill>
                <a:schemeClr val="tx1"/>
              </a:solidFill>
            </a:endParaRPr>
          </a:p>
        </p:txBody>
      </p:sp>
      <p:sp>
        <p:nvSpPr>
          <p:cNvPr id="5" name="角丸四角形 4"/>
          <p:cNvSpPr/>
          <p:nvPr/>
        </p:nvSpPr>
        <p:spPr>
          <a:xfrm>
            <a:off x="755576" y="1628800"/>
            <a:ext cx="7704856" cy="3888432"/>
          </a:xfrm>
          <a:prstGeom prst="round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2518205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生産性の向上の既存研究</a:t>
            </a:r>
            <a:endParaRPr kumimoji="1" lang="ja-JP" altLang="en-US" dirty="0"/>
          </a:p>
        </p:txBody>
      </p:sp>
      <p:graphicFrame>
        <p:nvGraphicFramePr>
          <p:cNvPr id="5" name="コンテンツ プレースホルダー 4"/>
          <p:cNvGraphicFramePr>
            <a:graphicFrameLocks noGrp="1"/>
          </p:cNvGraphicFramePr>
          <p:nvPr>
            <p:ph idx="1"/>
            <p:extLst>
              <p:ext uri="{D42A27DB-BD31-4B8C-83A1-F6EECF244321}">
                <p14:modId xmlns:p14="http://schemas.microsoft.com/office/powerpoint/2010/main" val="2341553493"/>
              </p:ext>
            </p:extLst>
          </p:nvPr>
        </p:nvGraphicFramePr>
        <p:xfrm>
          <a:off x="467544" y="1268760"/>
          <a:ext cx="8075240" cy="5095487"/>
        </p:xfrm>
        <a:graphic>
          <a:graphicData uri="http://schemas.openxmlformats.org/drawingml/2006/table">
            <a:tbl>
              <a:tblPr firstRow="1" bandRow="1">
                <a:tableStyleId>{69012ECD-51FC-41F1-AA8D-1B2483CD663E}</a:tableStyleId>
              </a:tblPr>
              <a:tblGrid>
                <a:gridCol w="2170584"/>
                <a:gridCol w="576064"/>
                <a:gridCol w="5328592"/>
              </a:tblGrid>
              <a:tr h="432047">
                <a:tc>
                  <a:txBody>
                    <a:bodyPr/>
                    <a:lstStyle/>
                    <a:p>
                      <a:pPr algn="ctr"/>
                      <a:r>
                        <a:rPr kumimoji="1" lang="ja-JP" altLang="en-US" sz="1800" dirty="0" smtClean="0"/>
                        <a:t>著書</a:t>
                      </a:r>
                      <a:endParaRPr kumimoji="1" lang="ja-JP" altLang="en-US" sz="18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kumimoji="1" lang="ja-JP" altLang="en-US" sz="1400" dirty="0" smtClean="0"/>
                        <a:t>種類</a:t>
                      </a:r>
                      <a:endParaRPr kumimoji="1" lang="ja-JP" altLang="en-US" sz="1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kumimoji="1" lang="ja-JP" altLang="en-US" sz="1800" dirty="0" smtClean="0"/>
                        <a:t>内容</a:t>
                      </a:r>
                      <a:endParaRPr kumimoji="1" lang="ja-JP" altLang="en-US" sz="1800" dirty="0">
                        <a:solidFill>
                          <a:schemeClr val="tx1"/>
                        </a:solidFill>
                      </a:endParaRP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r>
              <a:tr h="370840">
                <a:tc>
                  <a:txBody>
                    <a:bodyPr/>
                    <a:lstStyle/>
                    <a:p>
                      <a:r>
                        <a:rPr kumimoji="1" lang="en-US" altLang="ja-JP" sz="1400" b="1" dirty="0" smtClean="0"/>
                        <a:t>Lovelock</a:t>
                      </a:r>
                      <a:r>
                        <a:rPr kumimoji="1" lang="en-US" altLang="ja-JP" sz="1400" b="1" baseline="0" dirty="0" smtClean="0"/>
                        <a:t> and Young(1979)</a:t>
                      </a:r>
                      <a:endParaRPr kumimoji="1" lang="ja-JP" altLang="en-US" sz="1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b="1" dirty="0" smtClean="0"/>
                        <a:t>概念</a:t>
                      </a:r>
                      <a:endParaRPr kumimoji="1" lang="ja-JP" altLang="en-US"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b="1" dirty="0" smtClean="0"/>
                        <a:t>対面サービスの一部を顧客に代行（セルフサービス）をさせることによる生産性の向上を提唱</a:t>
                      </a:r>
                      <a:endParaRPr kumimoji="1" lang="ja-JP" altLang="en-US" sz="1400" b="1"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kumimoji="1" lang="en-US" altLang="ja-JP" sz="1400" b="1" dirty="0" smtClean="0"/>
                        <a:t>Mills, </a:t>
                      </a:r>
                      <a:r>
                        <a:rPr kumimoji="1" lang="en-US" altLang="ja-JP" sz="1400" b="1" dirty="0" err="1" smtClean="0"/>
                        <a:t>Chase,and</a:t>
                      </a:r>
                      <a:r>
                        <a:rPr kumimoji="1" lang="en-US" altLang="ja-JP" sz="1400" b="1" dirty="0" smtClean="0"/>
                        <a:t> </a:t>
                      </a:r>
                      <a:r>
                        <a:rPr kumimoji="1" lang="en-US" altLang="ja-JP" sz="1400" b="1" dirty="0" err="1" smtClean="0"/>
                        <a:t>Marguiles</a:t>
                      </a:r>
                      <a:r>
                        <a:rPr kumimoji="1" lang="en-US" altLang="ja-JP" sz="1400" b="1" dirty="0" smtClean="0"/>
                        <a:t>(1983)</a:t>
                      </a:r>
                      <a:endParaRPr kumimoji="1" lang="ja-JP" altLang="en-US" sz="1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b="1" dirty="0" smtClean="0"/>
                        <a:t>概念</a:t>
                      </a:r>
                      <a:endParaRPr kumimoji="1" lang="ja-JP" altLang="en-US"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b="1" dirty="0" smtClean="0"/>
                        <a:t>顧客を「部分的な従業員」と見なすアプローチを提唱</a:t>
                      </a:r>
                      <a:endParaRPr kumimoji="1" lang="ja-JP" altLang="en-US" sz="1400" b="1"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kumimoji="1" lang="en-US" altLang="ja-JP" sz="1400" b="1" dirty="0" smtClean="0"/>
                        <a:t>Bateson(1985)</a:t>
                      </a:r>
                      <a:endParaRPr kumimoji="1" lang="ja-JP" altLang="en-US" sz="1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b="1" dirty="0" smtClean="0"/>
                        <a:t>実証</a:t>
                      </a:r>
                      <a:endParaRPr kumimoji="1" lang="ja-JP" altLang="en-US"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b="1" dirty="0" smtClean="0"/>
                        <a:t>金銭的もしくは時間的なインセンティブがなくても、セルフサービスを魅力的に感じる顧客セグメントがあることを実証</a:t>
                      </a:r>
                      <a:endParaRPr kumimoji="1" lang="ja-JP" altLang="en-US" sz="1400" b="1"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kumimoji="1" lang="en-US" altLang="ja-JP" sz="1400" b="1" dirty="0" smtClean="0"/>
                        <a:t>Mills and Morris(1986)</a:t>
                      </a:r>
                      <a:endParaRPr kumimoji="1" lang="ja-JP" altLang="en-US" sz="1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b="1" dirty="0" smtClean="0"/>
                        <a:t>概念</a:t>
                      </a:r>
                      <a:endParaRPr kumimoji="1" lang="ja-JP" altLang="en-US"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b="1" dirty="0" smtClean="0"/>
                        <a:t>顧客を「部分的な従業員」として巻き込むための段階的なアプローチを提唱</a:t>
                      </a:r>
                      <a:endParaRPr kumimoji="1" lang="ja-JP" altLang="en-US" sz="1400" b="1"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kumimoji="1" lang="en-US" altLang="ja-JP" sz="1400" b="1" dirty="0" err="1" smtClean="0"/>
                        <a:t>Bowers,Martin,and</a:t>
                      </a:r>
                      <a:r>
                        <a:rPr kumimoji="1" lang="en-US" altLang="ja-JP" sz="1400" b="1" dirty="0" smtClean="0"/>
                        <a:t> </a:t>
                      </a:r>
                      <a:r>
                        <a:rPr kumimoji="1" lang="en-US" altLang="ja-JP" sz="1400" b="1" dirty="0" err="1" smtClean="0"/>
                        <a:t>Luker</a:t>
                      </a:r>
                      <a:r>
                        <a:rPr kumimoji="1" lang="en-US" altLang="ja-JP" sz="1400" b="1" dirty="0" smtClean="0"/>
                        <a:t>(1990)</a:t>
                      </a:r>
                      <a:endParaRPr kumimoji="1" lang="ja-JP" altLang="en-US" sz="1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b="1" dirty="0" smtClean="0"/>
                        <a:t>概念</a:t>
                      </a:r>
                      <a:endParaRPr kumimoji="1" lang="ja-JP" altLang="en-US"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b="1" dirty="0" smtClean="0"/>
                        <a:t>「部分的な従業員」である顧客に従業員に対する管理手法を適応することの有効性を提唱</a:t>
                      </a:r>
                      <a:endParaRPr kumimoji="1" lang="ja-JP" altLang="en-US" sz="1400" b="1"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kumimoji="1" lang="en-US" altLang="ja-JP" sz="1400" b="1" dirty="0" err="1" smtClean="0"/>
                        <a:t>Kelley,Donnely</a:t>
                      </a:r>
                      <a:r>
                        <a:rPr kumimoji="1" lang="en-US" altLang="ja-JP" sz="1400" b="1" dirty="0" smtClean="0"/>
                        <a:t> </a:t>
                      </a:r>
                      <a:r>
                        <a:rPr kumimoji="1" lang="en-US" altLang="ja-JP" sz="1400" b="1" dirty="0" err="1" smtClean="0"/>
                        <a:t>Jr</a:t>
                      </a:r>
                      <a:r>
                        <a:rPr kumimoji="1" lang="en-US" altLang="ja-JP" sz="1400" b="1" dirty="0" smtClean="0"/>
                        <a:t>.,and Skinner(1990)</a:t>
                      </a:r>
                      <a:endParaRPr kumimoji="1" lang="ja-JP" altLang="en-US" sz="1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b="1" dirty="0" smtClean="0"/>
                        <a:t>概念</a:t>
                      </a:r>
                      <a:endParaRPr kumimoji="1" lang="ja-JP" altLang="en-US"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b="1" dirty="0" smtClean="0"/>
                        <a:t>顧客を「部分的な従業員」として巻き込むための段階的なアプローチを精緻化</a:t>
                      </a:r>
                      <a:endParaRPr kumimoji="1" lang="ja-JP" altLang="en-US" sz="1400" b="1"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kumimoji="1" lang="en-US" altLang="ja-JP" sz="1400" b="1" dirty="0" err="1" smtClean="0"/>
                        <a:t>Fodness,Pitegoft,and</a:t>
                      </a:r>
                      <a:r>
                        <a:rPr kumimoji="1" lang="ja-JP" altLang="en-US" sz="1400" b="1" baseline="0" dirty="0" smtClean="0"/>
                        <a:t> </a:t>
                      </a:r>
                      <a:r>
                        <a:rPr kumimoji="1" lang="en-US" altLang="ja-JP" sz="1400" b="1" baseline="0" dirty="0" err="1" smtClean="0"/>
                        <a:t>Pruyn</a:t>
                      </a:r>
                      <a:r>
                        <a:rPr kumimoji="1" lang="en-US" altLang="ja-JP" sz="1400" b="1" baseline="0" dirty="0" smtClean="0"/>
                        <a:t>(1998)</a:t>
                      </a:r>
                      <a:endParaRPr kumimoji="1" lang="ja-JP" altLang="en-US" sz="1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b="1" dirty="0" smtClean="0"/>
                        <a:t>概念</a:t>
                      </a:r>
                      <a:endParaRPr kumimoji="1" lang="ja-JP" altLang="en-US" sz="12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b="1" dirty="0" smtClean="0"/>
                        <a:t>顧客をセルフサービスに向かわせることにより、サービスの提供機会</a:t>
                      </a:r>
                      <a:r>
                        <a:rPr kumimoji="1" lang="ja-JP" altLang="en-US" sz="1400" b="1" dirty="0" smtClean="0"/>
                        <a:t>が縮小する</a:t>
                      </a:r>
                      <a:r>
                        <a:rPr kumimoji="1" lang="ja-JP" altLang="en-US" sz="1400" b="1" dirty="0" smtClean="0"/>
                        <a:t>リスクを提唱</a:t>
                      </a:r>
                      <a:endParaRPr kumimoji="1" lang="ja-JP" altLang="en-US" sz="1400" b="1"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kumimoji="1" lang="en-US" altLang="ja-JP" sz="1400" b="1" dirty="0" err="1" smtClean="0"/>
                        <a:t>Thomke</a:t>
                      </a:r>
                      <a:r>
                        <a:rPr kumimoji="1" lang="en-US" altLang="ja-JP" sz="1400" b="1" dirty="0" smtClean="0"/>
                        <a:t> and von </a:t>
                      </a:r>
                      <a:r>
                        <a:rPr kumimoji="1" lang="en-US" altLang="ja-JP" sz="1400" b="1" dirty="0" err="1" smtClean="0"/>
                        <a:t>Hippel</a:t>
                      </a:r>
                      <a:r>
                        <a:rPr kumimoji="1" lang="en-US" altLang="ja-JP" sz="1400" b="1" dirty="0" smtClean="0"/>
                        <a:t>(2002)</a:t>
                      </a:r>
                      <a:endParaRPr kumimoji="1" lang="ja-JP" altLang="en-US" sz="1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b="1" dirty="0" smtClean="0"/>
                        <a:t>概念</a:t>
                      </a:r>
                      <a:endParaRPr kumimoji="1" lang="en-US" altLang="ja-JP" sz="1200" b="1" dirty="0" smtClean="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400" b="1" dirty="0" smtClean="0"/>
                        <a:t>顧客自らが商品を設計・開発できる「</a:t>
                      </a:r>
                      <a:r>
                        <a:rPr kumimoji="1" lang="en-US" altLang="ja-JP" sz="1400" b="1" dirty="0" smtClean="0"/>
                        <a:t>CAI</a:t>
                      </a:r>
                      <a:r>
                        <a:rPr kumimoji="1" lang="ja-JP" altLang="en-US" sz="1400" b="1" dirty="0" smtClean="0"/>
                        <a:t>ツール」を提供することによる生産性の向上を提唱</a:t>
                      </a:r>
                      <a:endParaRPr kumimoji="1" lang="ja-JP" altLang="en-US" sz="1400" b="1"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kumimoji="1" lang="en-US" altLang="ja-JP" sz="1400" b="1" dirty="0" err="1" smtClean="0"/>
                        <a:t>Franke</a:t>
                      </a:r>
                      <a:r>
                        <a:rPr kumimoji="1" lang="en-US" altLang="ja-JP" sz="1400" b="1" dirty="0" smtClean="0"/>
                        <a:t> and von</a:t>
                      </a:r>
                      <a:r>
                        <a:rPr kumimoji="1" lang="en-US" altLang="ja-JP" sz="1400" b="1" baseline="0" dirty="0" smtClean="0"/>
                        <a:t> </a:t>
                      </a:r>
                      <a:r>
                        <a:rPr kumimoji="1" lang="en-US" altLang="ja-JP" sz="1400" b="1" baseline="0" dirty="0" err="1" smtClean="0"/>
                        <a:t>Hippel</a:t>
                      </a:r>
                      <a:r>
                        <a:rPr kumimoji="1" lang="en-US" altLang="ja-JP" sz="1400" b="1" baseline="0" dirty="0" smtClean="0"/>
                        <a:t>(2003)</a:t>
                      </a:r>
                      <a:endParaRPr kumimoji="1" lang="ja-JP" altLang="en-US" sz="1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r>
                        <a:rPr kumimoji="1" lang="ja-JP" altLang="en-US" sz="1200" b="1" dirty="0" smtClean="0"/>
                        <a:t>実証</a:t>
                      </a:r>
                      <a:endParaRPr kumimoji="1" lang="en-US" altLang="ja-JP" sz="1200" b="1" dirty="0" smtClean="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r>
                        <a:rPr kumimoji="1" lang="ja-JP" altLang="en-US" sz="1400" b="1" dirty="0" smtClean="0"/>
                        <a:t>ニーズが多様な商品における「</a:t>
                      </a:r>
                      <a:r>
                        <a:rPr kumimoji="1" lang="en-US" altLang="ja-JP" sz="1400" b="1" dirty="0" smtClean="0"/>
                        <a:t>CAI</a:t>
                      </a:r>
                      <a:r>
                        <a:rPr kumimoji="1" lang="ja-JP" altLang="en-US" sz="1400" b="1" dirty="0" smtClean="0"/>
                        <a:t>ツール」の顧客にとっての受容性を実証</a:t>
                      </a:r>
                      <a:endParaRPr kumimoji="1" lang="ja-JP" altLang="en-US" sz="1400" b="1"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r>
            </a:tbl>
          </a:graphicData>
        </a:graphic>
      </p:graphicFrame>
      <p:sp>
        <p:nvSpPr>
          <p:cNvPr id="4" name="スライド番号プレースホルダー 3"/>
          <p:cNvSpPr>
            <a:spLocks noGrp="1"/>
          </p:cNvSpPr>
          <p:nvPr>
            <p:ph type="sldNum" sz="quarter" idx="12"/>
          </p:nvPr>
        </p:nvSpPr>
        <p:spPr/>
        <p:txBody>
          <a:bodyPr/>
          <a:lstStyle/>
          <a:p>
            <a:fld id="{41D86C84-8742-41B3-A6FF-03F75985C6A8}" type="slidenum">
              <a:rPr kumimoji="1" lang="ja-JP" altLang="en-US" sz="2400" b="1" smtClean="0">
                <a:solidFill>
                  <a:schemeClr val="tx1"/>
                </a:solidFill>
              </a:rPr>
              <a:pPr/>
              <a:t>14</a:t>
            </a:fld>
            <a:endParaRPr kumimoji="1" lang="ja-JP" altLang="en-US" sz="2400" b="1" dirty="0">
              <a:solidFill>
                <a:schemeClr val="tx1"/>
              </a:solidFill>
            </a:endParaRPr>
          </a:p>
        </p:txBody>
      </p:sp>
      <p:graphicFrame>
        <p:nvGraphicFramePr>
          <p:cNvPr id="12" name="表 11"/>
          <p:cNvGraphicFramePr>
            <a:graphicFrameLocks noGrp="1"/>
          </p:cNvGraphicFramePr>
          <p:nvPr/>
        </p:nvGraphicFramePr>
        <p:xfrm>
          <a:off x="448574" y="1276709"/>
          <a:ext cx="8108830" cy="5089585"/>
        </p:xfrm>
        <a:graphic>
          <a:graphicData uri="http://schemas.openxmlformats.org/drawingml/2006/table">
            <a:tbl>
              <a:tblPr/>
              <a:tblGrid>
                <a:gridCol w="8108830"/>
              </a:tblGrid>
              <a:tr h="5089585">
                <a:tc>
                  <a:txBody>
                    <a:bodyPr/>
                    <a:lstStyle/>
                    <a:p>
                      <a:endParaRPr kumimoji="1" lang="ja-JP" altLang="en-US"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bl>
          </a:graphicData>
        </a:graphic>
      </p:graphicFrame>
    </p:spTree>
    <p:extLst>
      <p:ext uri="{BB962C8B-B14F-4D97-AF65-F5344CB8AC3E}">
        <p14:creationId xmlns:p14="http://schemas.microsoft.com/office/powerpoint/2010/main" val="27820943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３つの効果その１</a:t>
            </a:r>
            <a:endParaRPr kumimoji="1" lang="ja-JP" altLang="en-US" dirty="0"/>
          </a:p>
        </p:txBody>
      </p:sp>
      <p:sp>
        <p:nvSpPr>
          <p:cNvPr id="3" name="コンテンツ プレースホルダー 2"/>
          <p:cNvSpPr>
            <a:spLocks noGrp="1"/>
          </p:cNvSpPr>
          <p:nvPr>
            <p:ph idx="1"/>
          </p:nvPr>
        </p:nvSpPr>
        <p:spPr>
          <a:xfrm>
            <a:off x="457200" y="1600200"/>
            <a:ext cx="8229600" cy="4997152"/>
          </a:xfrm>
        </p:spPr>
        <p:txBody>
          <a:bodyPr>
            <a:normAutofit/>
          </a:bodyPr>
          <a:lstStyle/>
          <a:p>
            <a:pPr marL="0" indent="0">
              <a:buNone/>
            </a:pPr>
            <a:r>
              <a:rPr kumimoji="1" lang="ja-JP" altLang="en-US" dirty="0"/>
              <a:t>生産性の向上</a:t>
            </a:r>
            <a:r>
              <a:rPr kumimoji="1" lang="en-US" altLang="ja-JP" sz="1800" dirty="0"/>
              <a:t>	</a:t>
            </a:r>
          </a:p>
          <a:p>
            <a:pPr marL="0" indent="0">
              <a:buNone/>
            </a:pPr>
            <a:endParaRPr kumimoji="1" lang="en-US" altLang="ja-JP" sz="1800" dirty="0"/>
          </a:p>
          <a:p>
            <a:pPr marL="0" indent="0">
              <a:buNone/>
            </a:pPr>
            <a:r>
              <a:rPr kumimoji="1" lang="ja-JP" altLang="en-US" sz="2400" dirty="0"/>
              <a:t>顧客</a:t>
            </a:r>
            <a:r>
              <a:rPr lang="ja-JP" altLang="en-US" sz="2400" dirty="0" smtClean="0"/>
              <a:t>を</a:t>
            </a:r>
            <a:r>
              <a:rPr kumimoji="1" lang="ja-JP" altLang="en-US" sz="2400" dirty="0" smtClean="0"/>
              <a:t>商品</a:t>
            </a:r>
            <a:r>
              <a:rPr kumimoji="1" lang="ja-JP" altLang="en-US" sz="2400" dirty="0"/>
              <a:t>の開発もしくは生産プロセスに参加させることにより、そのプロセスにおいて求められる業務の一部を顧客に転嫁させ、その結果、自社の生産性を向上することを狙うアプローチ。</a:t>
            </a:r>
            <a:r>
              <a:rPr kumimoji="1" lang="en-US" altLang="ja-JP" sz="2400" dirty="0"/>
              <a:t>Lovelock</a:t>
            </a:r>
            <a:r>
              <a:rPr lang="en-US" altLang="ja-JP" sz="2400" dirty="0"/>
              <a:t> and Young(1979)</a:t>
            </a:r>
          </a:p>
        </p:txBody>
      </p:sp>
      <p:sp>
        <p:nvSpPr>
          <p:cNvPr id="4" name="スライド番号プレースホルダー 3"/>
          <p:cNvSpPr>
            <a:spLocks noGrp="1"/>
          </p:cNvSpPr>
          <p:nvPr>
            <p:ph type="sldNum" sz="quarter" idx="12"/>
          </p:nvPr>
        </p:nvSpPr>
        <p:spPr/>
        <p:txBody>
          <a:bodyPr/>
          <a:lstStyle/>
          <a:p>
            <a:fld id="{41D86C84-8742-41B3-A6FF-03F75985C6A8}" type="slidenum">
              <a:rPr kumimoji="1" lang="ja-JP" altLang="en-US" sz="2400" b="1" smtClean="0">
                <a:solidFill>
                  <a:schemeClr val="tx1"/>
                </a:solidFill>
              </a:rPr>
              <a:pPr/>
              <a:t>15</a:t>
            </a:fld>
            <a:endParaRPr kumimoji="1" lang="ja-JP" altLang="en-US" sz="1800" b="1" dirty="0">
              <a:solidFill>
                <a:schemeClr val="tx1"/>
              </a:solidFill>
            </a:endParaRPr>
          </a:p>
        </p:txBody>
      </p:sp>
      <p:pic>
        <p:nvPicPr>
          <p:cNvPr id="1026" name="Picture 2" descr="http://blog-imgs-29.fc2.com/s/p/m/spm46951/Image98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4008" y="3861048"/>
            <a:ext cx="3575720" cy="2681790"/>
          </a:xfrm>
          <a:prstGeom prst="rect">
            <a:avLst/>
          </a:prstGeom>
          <a:noFill/>
          <a:extLst>
            <a:ext uri="{909E8E84-426E-40DD-AFC4-6F175D3DCCD1}">
              <a14:hiddenFill xmlns:a14="http://schemas.microsoft.com/office/drawing/2010/main">
                <a:solidFill>
                  <a:srgbClr val="FFFFFF"/>
                </a:solidFill>
              </a14:hiddenFill>
            </a:ext>
          </a:extLst>
        </p:spPr>
      </p:pic>
      <p:sp>
        <p:nvSpPr>
          <p:cNvPr id="5" name="角丸四角形 4"/>
          <p:cNvSpPr/>
          <p:nvPr/>
        </p:nvSpPr>
        <p:spPr>
          <a:xfrm>
            <a:off x="467544" y="1628800"/>
            <a:ext cx="2592288" cy="576064"/>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0783181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smtClean="0"/>
              <a:t>イノベーションの質の向上の既存研究</a:t>
            </a:r>
            <a:endParaRPr kumimoji="1" lang="ja-JP" altLang="en-US" dirty="0"/>
          </a:p>
        </p:txBody>
      </p:sp>
      <p:graphicFrame>
        <p:nvGraphicFramePr>
          <p:cNvPr id="5" name="コンテンツ プレースホルダー 4"/>
          <p:cNvGraphicFramePr>
            <a:graphicFrameLocks noGrp="1"/>
          </p:cNvGraphicFramePr>
          <p:nvPr>
            <p:ph idx="1"/>
            <p:extLst>
              <p:ext uri="{D42A27DB-BD31-4B8C-83A1-F6EECF244321}">
                <p14:modId xmlns:p14="http://schemas.microsoft.com/office/powerpoint/2010/main" val="4219325477"/>
              </p:ext>
            </p:extLst>
          </p:nvPr>
        </p:nvGraphicFramePr>
        <p:xfrm>
          <a:off x="467544" y="1412776"/>
          <a:ext cx="8229600" cy="4557896"/>
        </p:xfrm>
        <a:graphic>
          <a:graphicData uri="http://schemas.openxmlformats.org/drawingml/2006/table">
            <a:tbl>
              <a:tblPr firstRow="1" bandRow="1">
                <a:tableStyleId>{69012ECD-51FC-41F1-AA8D-1B2483CD663E}</a:tableStyleId>
              </a:tblPr>
              <a:tblGrid>
                <a:gridCol w="1872208"/>
                <a:gridCol w="730424"/>
                <a:gridCol w="5626968"/>
              </a:tblGrid>
              <a:tr h="504056">
                <a:tc>
                  <a:txBody>
                    <a:bodyPr/>
                    <a:lstStyle/>
                    <a:p>
                      <a:pPr algn="ctr"/>
                      <a:r>
                        <a:rPr kumimoji="1" lang="ja-JP" altLang="en-US" sz="1800" dirty="0" smtClean="0"/>
                        <a:t>著書</a:t>
                      </a:r>
                      <a:endParaRPr kumimoji="1" lang="ja-JP" altLang="en-US" sz="1800" dirty="0"/>
                    </a:p>
                  </a:txBody>
                  <a:tcPr anchor="ctr">
                    <a:lnR w="12700" cap="flat" cmpd="sng" algn="ctr">
                      <a:solidFill>
                        <a:schemeClr val="tx1"/>
                      </a:solidFill>
                      <a:prstDash val="solid"/>
                      <a:round/>
                      <a:headEnd type="none" w="med" len="med"/>
                      <a:tailEnd type="none" w="med" len="med"/>
                    </a:lnR>
                  </a:tcPr>
                </a:tc>
                <a:tc>
                  <a:txBody>
                    <a:bodyPr/>
                    <a:lstStyle/>
                    <a:p>
                      <a:pPr algn="ctr"/>
                      <a:r>
                        <a:rPr kumimoji="1" lang="ja-JP" altLang="en-US" sz="1800" dirty="0" smtClean="0"/>
                        <a:t>種類</a:t>
                      </a:r>
                      <a:endParaRPr kumimoji="1" lang="ja-JP" altLang="en-US" sz="18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kumimoji="1" lang="ja-JP" altLang="en-US" sz="2400" dirty="0" smtClean="0"/>
                        <a:t>内容</a:t>
                      </a:r>
                      <a:endParaRPr kumimoji="1" lang="ja-JP" altLang="en-US" sz="2400" dirty="0"/>
                    </a:p>
                  </a:txBody>
                  <a:tcPr anchor="ctr">
                    <a:lnL w="12700" cap="flat" cmpd="sng" algn="ctr">
                      <a:solidFill>
                        <a:schemeClr val="tx1"/>
                      </a:solidFill>
                      <a:prstDash val="solid"/>
                      <a:round/>
                      <a:headEnd type="none" w="med" len="med"/>
                      <a:tailEnd type="none" w="med" len="med"/>
                    </a:lnL>
                  </a:tcPr>
                </a:tc>
              </a:tr>
              <a:tr h="440146">
                <a:tc>
                  <a:txBody>
                    <a:bodyPr/>
                    <a:lstStyle/>
                    <a:p>
                      <a:r>
                        <a:rPr kumimoji="1" lang="en-US" altLang="ja-JP" sz="1600" dirty="0" smtClean="0"/>
                        <a:t>von </a:t>
                      </a:r>
                      <a:r>
                        <a:rPr kumimoji="1" lang="en-US" altLang="ja-JP" sz="1600" dirty="0" err="1" smtClean="0"/>
                        <a:t>Hippel</a:t>
                      </a:r>
                      <a:r>
                        <a:rPr kumimoji="1" lang="en-US" altLang="ja-JP" sz="1600" dirty="0" smtClean="0"/>
                        <a:t>(1976)</a:t>
                      </a:r>
                      <a:endParaRPr kumimoji="1" lang="ja-JP" altLang="en-US" sz="1600" dirty="0"/>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kumimoji="1" lang="ja-JP" altLang="en-US" sz="1600" dirty="0" smtClean="0"/>
                        <a:t>実証</a:t>
                      </a:r>
                      <a:endParaRPr kumimoji="1" lang="ja-JP" alt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kumimoji="1" lang="ja-JP" altLang="en-US" sz="1600" dirty="0" smtClean="0"/>
                        <a:t>科学機器メーカのイノベーションの多くがユーザー支配的過程であることを実証</a:t>
                      </a:r>
                      <a:endParaRPr kumimoji="1" lang="ja-JP" altLang="en-US" sz="1600" dirty="0"/>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r>
              <a:tr h="506469">
                <a:tc>
                  <a:txBody>
                    <a:bodyPr/>
                    <a:lstStyle/>
                    <a:p>
                      <a:r>
                        <a:rPr kumimoji="1" lang="en-US" altLang="ja-JP" sz="1600" dirty="0" smtClean="0"/>
                        <a:t>Von </a:t>
                      </a:r>
                      <a:r>
                        <a:rPr kumimoji="1" lang="en-US" altLang="ja-JP" sz="1600" dirty="0" err="1" smtClean="0"/>
                        <a:t>Hippel</a:t>
                      </a:r>
                      <a:r>
                        <a:rPr kumimoji="1" lang="en-US" altLang="ja-JP" sz="1600" dirty="0" smtClean="0"/>
                        <a:t>(1994)</a:t>
                      </a:r>
                      <a:endParaRPr kumimoji="1" lang="ja-JP" altLang="en-US" sz="16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600" dirty="0" smtClean="0"/>
                        <a:t>概念</a:t>
                      </a:r>
                      <a:endParaRPr kumimoji="1" lang="ja-JP" alt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600" dirty="0" smtClean="0"/>
                        <a:t>歳となる情報が顧客側に「粘着性」が高い場合のプロトタイプに基づく対話的なプロセスの有効性を提唱</a:t>
                      </a:r>
                      <a:endParaRPr kumimoji="1" lang="ja-JP" altLang="en-US" sz="16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40146">
                <a:tc>
                  <a:txBody>
                    <a:bodyPr/>
                    <a:lstStyle/>
                    <a:p>
                      <a:r>
                        <a:rPr kumimoji="1" lang="ja-JP" altLang="en-US" sz="1600" dirty="0" smtClean="0"/>
                        <a:t>小川（</a:t>
                      </a:r>
                      <a:r>
                        <a:rPr kumimoji="1" lang="en-US" altLang="ja-JP" sz="1600" dirty="0" smtClean="0"/>
                        <a:t>1997)</a:t>
                      </a:r>
                      <a:endParaRPr kumimoji="1" lang="ja-JP" altLang="en-US" sz="16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600" dirty="0" smtClean="0"/>
                        <a:t>実証</a:t>
                      </a:r>
                      <a:endParaRPr kumimoji="1" lang="ja-JP" alt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600" dirty="0" smtClean="0"/>
                        <a:t>消費財、産業材において対話的な商品開発が有効であることを検証</a:t>
                      </a:r>
                      <a:endParaRPr kumimoji="1" lang="ja-JP" altLang="en-US" sz="16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06469">
                <a:tc>
                  <a:txBody>
                    <a:bodyPr/>
                    <a:lstStyle/>
                    <a:p>
                      <a:r>
                        <a:rPr kumimoji="1" lang="en-US" altLang="ja-JP" sz="1600" dirty="0" smtClean="0"/>
                        <a:t>Campbell and Cooper(1999)</a:t>
                      </a:r>
                      <a:endParaRPr kumimoji="1" lang="ja-JP" altLang="en-US" sz="16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600" dirty="0" smtClean="0"/>
                        <a:t>実証</a:t>
                      </a:r>
                      <a:endParaRPr kumimoji="1" lang="ja-JP" alt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600" dirty="0" smtClean="0"/>
                        <a:t>顧客の参加によって開発された新商品の方が、社内メンバーのみで開発されたものよりも商品の優位性が高いことを実証</a:t>
                      </a:r>
                      <a:endParaRPr kumimoji="1" lang="ja-JP" altLang="en-US" sz="16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06469">
                <a:tc>
                  <a:txBody>
                    <a:bodyPr/>
                    <a:lstStyle/>
                    <a:p>
                      <a:r>
                        <a:rPr kumimoji="1" lang="en-US" altLang="ja-JP" sz="1600" dirty="0" err="1" smtClean="0"/>
                        <a:t>Prahalad</a:t>
                      </a:r>
                      <a:r>
                        <a:rPr kumimoji="1" lang="en-US" altLang="ja-JP" sz="1600" dirty="0" smtClean="0"/>
                        <a:t> and </a:t>
                      </a:r>
                      <a:r>
                        <a:rPr kumimoji="1" lang="en-US" altLang="ja-JP" sz="1600" dirty="0" err="1" smtClean="0"/>
                        <a:t>Ramaswamy</a:t>
                      </a:r>
                      <a:r>
                        <a:rPr kumimoji="1" lang="en-US" altLang="ja-JP" sz="1600" dirty="0" smtClean="0"/>
                        <a:t>(2000)</a:t>
                      </a:r>
                      <a:endParaRPr kumimoji="1" lang="ja-JP" altLang="en-US" sz="16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600" dirty="0" smtClean="0"/>
                        <a:t>概念</a:t>
                      </a:r>
                      <a:endParaRPr kumimoji="1" lang="ja-JP" alt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600" dirty="0" smtClean="0"/>
                        <a:t>リード顧客と積極的な対話をしながら価値を創造し、競争優位を実現する「顧客を価値の共創者とするモデル」を提唱</a:t>
                      </a:r>
                      <a:endParaRPr kumimoji="1" lang="ja-JP" altLang="en-US" sz="16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06469">
                <a:tc>
                  <a:txBody>
                    <a:bodyPr/>
                    <a:lstStyle/>
                    <a:p>
                      <a:r>
                        <a:rPr kumimoji="1" lang="ja-JP" altLang="en-US" sz="1600" dirty="0" smtClean="0"/>
                        <a:t>小川（</a:t>
                      </a:r>
                      <a:r>
                        <a:rPr kumimoji="1" lang="en-US" altLang="ja-JP" sz="1600" dirty="0" smtClean="0"/>
                        <a:t>2000)</a:t>
                      </a:r>
                      <a:endParaRPr kumimoji="1" lang="ja-JP" altLang="en-US" sz="16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600" dirty="0" smtClean="0"/>
                        <a:t>概念</a:t>
                      </a:r>
                      <a:endParaRPr kumimoji="1" lang="en-US" altLang="ja-JP" sz="1600" dirty="0" smtClean="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600" dirty="0" smtClean="0"/>
                        <a:t>利用者の声を起点に商品開発を行うプラッロフォームを活用した「ユーザー起動型ビジネスモデル」を提唱</a:t>
                      </a:r>
                      <a:endParaRPr kumimoji="1" lang="ja-JP" altLang="en-US" sz="16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06469">
                <a:tc>
                  <a:txBody>
                    <a:bodyPr/>
                    <a:lstStyle/>
                    <a:p>
                      <a:r>
                        <a:rPr kumimoji="1" lang="en-US" altLang="ja-JP" sz="1600" dirty="0" smtClean="0"/>
                        <a:t>Urban</a:t>
                      </a:r>
                      <a:r>
                        <a:rPr kumimoji="1" lang="en-US" altLang="ja-JP" sz="1600" baseline="0" dirty="0" smtClean="0"/>
                        <a:t> and Hauser(2004)</a:t>
                      </a:r>
                      <a:endParaRPr kumimoji="1" lang="ja-JP" altLang="en-US" sz="16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r>
                        <a:rPr kumimoji="1" lang="ja-JP" altLang="en-US" sz="1600" dirty="0" smtClean="0"/>
                        <a:t>概念</a:t>
                      </a:r>
                      <a:endParaRPr kumimoji="1" lang="en-US" altLang="ja-JP" sz="1600" dirty="0" smtClean="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r>
                        <a:rPr kumimoji="1" lang="en-US" altLang="ja-JP" sz="1600" dirty="0" smtClean="0"/>
                        <a:t>Web</a:t>
                      </a:r>
                      <a:r>
                        <a:rPr kumimoji="1" lang="ja-JP" altLang="en-US" sz="1600" dirty="0" smtClean="0"/>
                        <a:t>を経由した対話的プロセスから、顧客が自覚していない未充足のニーズを発見する調査手法を提唱</a:t>
                      </a:r>
                      <a:endParaRPr kumimoji="1" lang="ja-JP" altLang="en-US" sz="16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r>
            </a:tbl>
          </a:graphicData>
        </a:graphic>
      </p:graphicFrame>
      <p:sp>
        <p:nvSpPr>
          <p:cNvPr id="4" name="スライド番号プレースホルダー 3"/>
          <p:cNvSpPr>
            <a:spLocks noGrp="1"/>
          </p:cNvSpPr>
          <p:nvPr>
            <p:ph type="sldNum" sz="quarter" idx="12"/>
          </p:nvPr>
        </p:nvSpPr>
        <p:spPr/>
        <p:txBody>
          <a:bodyPr/>
          <a:lstStyle/>
          <a:p>
            <a:fld id="{41D86C84-8742-41B3-A6FF-03F75985C6A8}" type="slidenum">
              <a:rPr kumimoji="1" lang="ja-JP" altLang="en-US" sz="2400" b="1" smtClean="0">
                <a:solidFill>
                  <a:schemeClr val="tx1"/>
                </a:solidFill>
              </a:rPr>
              <a:pPr/>
              <a:t>16</a:t>
            </a:fld>
            <a:endParaRPr kumimoji="1" lang="ja-JP" altLang="en-US" sz="2400" b="1" dirty="0">
              <a:solidFill>
                <a:schemeClr val="tx1"/>
              </a:solidFill>
            </a:endParaRPr>
          </a:p>
        </p:txBody>
      </p:sp>
      <p:graphicFrame>
        <p:nvGraphicFramePr>
          <p:cNvPr id="7" name="表 6"/>
          <p:cNvGraphicFramePr>
            <a:graphicFrameLocks noGrp="1"/>
          </p:cNvGraphicFramePr>
          <p:nvPr/>
        </p:nvGraphicFramePr>
        <p:xfrm>
          <a:off x="448574" y="1397479"/>
          <a:ext cx="8246852" cy="4572000"/>
        </p:xfrm>
        <a:graphic>
          <a:graphicData uri="http://schemas.openxmlformats.org/drawingml/2006/table">
            <a:tbl>
              <a:tblPr/>
              <a:tblGrid>
                <a:gridCol w="8246852"/>
              </a:tblGrid>
              <a:tr h="4572000">
                <a:tc>
                  <a:txBody>
                    <a:bodyPr/>
                    <a:lstStyle/>
                    <a:p>
                      <a:endParaRPr kumimoji="1" lang="ja-JP" altLang="en-US"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bl>
          </a:graphicData>
        </a:graphic>
      </p:graphicFrame>
    </p:spTree>
    <p:extLst>
      <p:ext uri="{BB962C8B-B14F-4D97-AF65-F5344CB8AC3E}">
        <p14:creationId xmlns:p14="http://schemas.microsoft.com/office/powerpoint/2010/main" val="28545552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３つの効果その２</a:t>
            </a:r>
            <a:endParaRPr kumimoji="1" lang="ja-JP" altLang="en-US" dirty="0"/>
          </a:p>
        </p:txBody>
      </p:sp>
      <p:sp>
        <p:nvSpPr>
          <p:cNvPr id="3" name="コンテンツ プレースホルダー 2"/>
          <p:cNvSpPr>
            <a:spLocks noGrp="1"/>
          </p:cNvSpPr>
          <p:nvPr>
            <p:ph idx="1"/>
          </p:nvPr>
        </p:nvSpPr>
        <p:spPr>
          <a:xfrm>
            <a:off x="457200" y="1600200"/>
            <a:ext cx="8229600" cy="4997152"/>
          </a:xfrm>
        </p:spPr>
        <p:txBody>
          <a:bodyPr>
            <a:normAutofit/>
          </a:bodyPr>
          <a:lstStyle/>
          <a:p>
            <a:pPr marL="0" indent="0">
              <a:buNone/>
            </a:pPr>
            <a:r>
              <a:rPr lang="ja-JP" altLang="en-US" dirty="0" smtClean="0"/>
              <a:t>イノベーションの質の向上</a:t>
            </a:r>
            <a:r>
              <a:rPr lang="ja-JP" altLang="en-US" dirty="0"/>
              <a:t>　</a:t>
            </a:r>
            <a:endParaRPr lang="en-US" altLang="ja-JP" dirty="0" smtClean="0"/>
          </a:p>
          <a:p>
            <a:pPr marL="0" indent="0">
              <a:buNone/>
            </a:pPr>
            <a:endParaRPr lang="en-US" altLang="ja-JP" sz="1800" dirty="0" smtClean="0"/>
          </a:p>
          <a:p>
            <a:pPr marL="0" indent="0">
              <a:buNone/>
            </a:pPr>
            <a:r>
              <a:rPr lang="ja-JP" altLang="en-US" sz="2400" dirty="0" smtClean="0"/>
              <a:t>顧客を商品の開発もしくは生産のプロセスに参加させることにより、自社内でそれらのプロセスを閉じて行うよりも、より高い精度で顧客のニーズを把握し、その結果、自社のイノベーションの質を向上させることを狙うアプローチ。</a:t>
            </a:r>
            <a:endParaRPr lang="en-US" altLang="ja-JP" sz="2400" dirty="0" smtClean="0"/>
          </a:p>
          <a:p>
            <a:pPr marL="0" indent="0">
              <a:buNone/>
            </a:pPr>
            <a:r>
              <a:rPr lang="en-US" altLang="ja-JP" sz="2400" dirty="0" smtClean="0"/>
              <a:t>Von </a:t>
            </a:r>
            <a:r>
              <a:rPr lang="en-US" altLang="ja-JP" sz="2400" dirty="0" err="1" smtClean="0"/>
              <a:t>Hippel</a:t>
            </a:r>
            <a:r>
              <a:rPr lang="en-US" altLang="ja-JP" sz="2400" dirty="0" smtClean="0"/>
              <a:t>(1976)</a:t>
            </a:r>
          </a:p>
        </p:txBody>
      </p:sp>
      <p:sp>
        <p:nvSpPr>
          <p:cNvPr id="4" name="スライド番号プレースホルダー 3"/>
          <p:cNvSpPr>
            <a:spLocks noGrp="1"/>
          </p:cNvSpPr>
          <p:nvPr>
            <p:ph type="sldNum" sz="quarter" idx="12"/>
          </p:nvPr>
        </p:nvSpPr>
        <p:spPr>
          <a:xfrm>
            <a:off x="6660232" y="6381328"/>
            <a:ext cx="2133600" cy="365125"/>
          </a:xfrm>
        </p:spPr>
        <p:txBody>
          <a:bodyPr/>
          <a:lstStyle/>
          <a:p>
            <a:fld id="{41D86C84-8742-41B3-A6FF-03F75985C6A8}" type="slidenum">
              <a:rPr kumimoji="1" lang="ja-JP" altLang="en-US" sz="2400" b="1" smtClean="0">
                <a:solidFill>
                  <a:schemeClr val="tx1"/>
                </a:solidFill>
              </a:rPr>
              <a:pPr/>
              <a:t>17</a:t>
            </a:fld>
            <a:endParaRPr kumimoji="1" lang="ja-JP" altLang="en-US" b="1" dirty="0">
              <a:solidFill>
                <a:schemeClr val="tx1"/>
              </a:solidFill>
            </a:endParaRP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27984" y="4140078"/>
            <a:ext cx="4112458" cy="23132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角丸四角形 5"/>
          <p:cNvSpPr/>
          <p:nvPr/>
        </p:nvSpPr>
        <p:spPr>
          <a:xfrm>
            <a:off x="539552" y="1628800"/>
            <a:ext cx="4464496" cy="504056"/>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6009834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心理的態度の好転の既存研究</a:t>
            </a:r>
            <a:endParaRPr kumimoji="1" lang="ja-JP" altLang="en-US" dirty="0"/>
          </a:p>
        </p:txBody>
      </p:sp>
      <p:graphicFrame>
        <p:nvGraphicFramePr>
          <p:cNvPr id="5" name="コンテンツ プレースホルダー 4"/>
          <p:cNvGraphicFramePr>
            <a:graphicFrameLocks noGrp="1"/>
          </p:cNvGraphicFramePr>
          <p:nvPr>
            <p:ph idx="1"/>
            <p:extLst>
              <p:ext uri="{D42A27DB-BD31-4B8C-83A1-F6EECF244321}">
                <p14:modId xmlns:p14="http://schemas.microsoft.com/office/powerpoint/2010/main" val="2970949254"/>
              </p:ext>
            </p:extLst>
          </p:nvPr>
        </p:nvGraphicFramePr>
        <p:xfrm>
          <a:off x="457200" y="1600200"/>
          <a:ext cx="8229600" cy="4061048"/>
        </p:xfrm>
        <a:graphic>
          <a:graphicData uri="http://schemas.openxmlformats.org/drawingml/2006/table">
            <a:tbl>
              <a:tblPr firstRow="1" bandRow="1">
                <a:tableStyleId>{69012ECD-51FC-41F1-AA8D-1B2483CD663E}</a:tableStyleId>
              </a:tblPr>
              <a:tblGrid>
                <a:gridCol w="2098576"/>
                <a:gridCol w="720080"/>
                <a:gridCol w="5410944"/>
              </a:tblGrid>
              <a:tr h="370840">
                <a:tc>
                  <a:txBody>
                    <a:bodyPr/>
                    <a:lstStyle/>
                    <a:p>
                      <a:pPr algn="ctr"/>
                      <a:r>
                        <a:rPr kumimoji="1" lang="ja-JP" altLang="en-US" dirty="0" smtClean="0"/>
                        <a:t>著書</a:t>
                      </a:r>
                      <a:endParaRPr kumimoji="1" lang="ja-JP" altLang="en-US" dirty="0"/>
                    </a:p>
                  </a:txBody>
                  <a:tcPr>
                    <a:lnR w="12700" cap="flat" cmpd="sng" algn="ctr">
                      <a:solidFill>
                        <a:schemeClr val="tx1"/>
                      </a:solidFill>
                      <a:prstDash val="solid"/>
                      <a:round/>
                      <a:headEnd type="none" w="med" len="med"/>
                      <a:tailEnd type="none" w="med" len="med"/>
                    </a:lnR>
                  </a:tcPr>
                </a:tc>
                <a:tc>
                  <a:txBody>
                    <a:bodyPr/>
                    <a:lstStyle/>
                    <a:p>
                      <a:pPr algn="ctr"/>
                      <a:r>
                        <a:rPr kumimoji="1" lang="ja-JP" altLang="en-US" dirty="0" smtClean="0"/>
                        <a:t>種類</a:t>
                      </a:r>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kumimoji="1" lang="ja-JP" altLang="en-US" dirty="0" smtClean="0"/>
                        <a:t>内容</a:t>
                      </a:r>
                      <a:endParaRPr kumimoji="1" lang="ja-JP" altLang="en-US" dirty="0"/>
                    </a:p>
                  </a:txBody>
                  <a:tcPr>
                    <a:lnL w="12700" cap="flat" cmpd="sng" algn="ctr">
                      <a:solidFill>
                        <a:schemeClr val="tx1"/>
                      </a:solidFill>
                      <a:prstDash val="solid"/>
                      <a:round/>
                      <a:headEnd type="none" w="med" len="med"/>
                      <a:tailEnd type="none" w="med" len="med"/>
                    </a:lnL>
                  </a:tcPr>
                </a:tc>
              </a:tr>
              <a:tr h="737880">
                <a:tc>
                  <a:txBody>
                    <a:bodyPr/>
                    <a:lstStyle/>
                    <a:p>
                      <a:r>
                        <a:rPr kumimoji="1" lang="en-US" altLang="ja-JP" sz="1800" dirty="0" smtClean="0"/>
                        <a:t>Mills, </a:t>
                      </a:r>
                      <a:r>
                        <a:rPr kumimoji="1" lang="en-US" altLang="ja-JP" sz="1800" dirty="0" err="1" smtClean="0"/>
                        <a:t>Chase,and</a:t>
                      </a:r>
                      <a:r>
                        <a:rPr kumimoji="1" lang="en-US" altLang="ja-JP" sz="1800" dirty="0" smtClean="0"/>
                        <a:t> </a:t>
                      </a:r>
                      <a:r>
                        <a:rPr kumimoji="1" lang="en-US" altLang="ja-JP" sz="1800" dirty="0" err="1" smtClean="0"/>
                        <a:t>Marguiles</a:t>
                      </a:r>
                      <a:r>
                        <a:rPr kumimoji="1" lang="en-US" altLang="ja-JP" sz="1800" dirty="0" smtClean="0"/>
                        <a:t>(1983)</a:t>
                      </a:r>
                      <a:endParaRPr kumimoji="1" lang="ja-JP" altLang="en-US" sz="1800" dirty="0"/>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kumimoji="1" lang="ja-JP" altLang="en-US" sz="1800" dirty="0" smtClean="0">
                          <a:solidFill>
                            <a:schemeClr val="tx1"/>
                          </a:solidFill>
                        </a:rPr>
                        <a:t>概念</a:t>
                      </a:r>
                      <a:endParaRPr kumimoji="1" lang="ja-JP" altLang="en-US" sz="18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kumimoji="1" lang="ja-JP" altLang="en-US" sz="1800" dirty="0" smtClean="0"/>
                        <a:t>顧客を「部分的な従業員」と見なすアプローチを提唱</a:t>
                      </a:r>
                      <a:endParaRPr kumimoji="1" lang="ja-JP" altLang="en-US" sz="1800" dirty="0"/>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r>
              <a:tr h="1015112">
                <a:tc>
                  <a:txBody>
                    <a:bodyPr/>
                    <a:lstStyle/>
                    <a:p>
                      <a:r>
                        <a:rPr kumimoji="1" lang="en-US" altLang="ja-JP" sz="1800" dirty="0" smtClean="0"/>
                        <a:t>Van </a:t>
                      </a:r>
                      <a:r>
                        <a:rPr kumimoji="1" lang="en-US" altLang="ja-JP" sz="1800" dirty="0" err="1" smtClean="0"/>
                        <a:t>Raaij</a:t>
                      </a:r>
                      <a:r>
                        <a:rPr kumimoji="1" lang="en-US" altLang="ja-JP" sz="1800" dirty="0" smtClean="0"/>
                        <a:t> </a:t>
                      </a:r>
                      <a:r>
                        <a:rPr kumimoji="1" lang="en-US" altLang="ja-JP" sz="1800" dirty="0" err="1" smtClean="0"/>
                        <a:t>Pruyn</a:t>
                      </a:r>
                      <a:r>
                        <a:rPr kumimoji="1" lang="en-US" altLang="ja-JP" sz="1800" dirty="0" smtClean="0"/>
                        <a:t>(1998)</a:t>
                      </a:r>
                      <a:endParaRPr kumimoji="1" lang="ja-JP" altLang="en-US" sz="18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800" dirty="0" smtClean="0">
                          <a:solidFill>
                            <a:schemeClr val="tx1"/>
                          </a:solidFill>
                        </a:rPr>
                        <a:t>概念</a:t>
                      </a:r>
                      <a:endParaRPr kumimoji="1" lang="ja-JP" altLang="en-US" sz="18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800" dirty="0" smtClean="0"/>
                        <a:t>顧客が自らの労力を投入して参加した商品に対してより肯定的に評価するバイアスが生じる可能性を提唱</a:t>
                      </a:r>
                      <a:endParaRPr kumimoji="1" lang="ja-JP" altLang="en-US" sz="18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20440">
                <a:tc>
                  <a:txBody>
                    <a:bodyPr/>
                    <a:lstStyle/>
                    <a:p>
                      <a:r>
                        <a:rPr kumimoji="1" lang="en-US" altLang="ja-JP" sz="1800" dirty="0" err="1" smtClean="0"/>
                        <a:t>Bendapudl</a:t>
                      </a:r>
                      <a:r>
                        <a:rPr kumimoji="1" lang="en-US" altLang="ja-JP" sz="1800" baseline="0" dirty="0" smtClean="0"/>
                        <a:t>  and </a:t>
                      </a:r>
                      <a:r>
                        <a:rPr kumimoji="1" lang="en-US" altLang="ja-JP" sz="1800" baseline="0" dirty="0" smtClean="0"/>
                        <a:t>Leone (2003)</a:t>
                      </a:r>
                      <a:endParaRPr kumimoji="1" lang="ja-JP" altLang="en-US" sz="18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800" dirty="0" smtClean="0">
                          <a:solidFill>
                            <a:schemeClr val="tx1"/>
                          </a:solidFill>
                        </a:rPr>
                        <a:t>実証</a:t>
                      </a:r>
                      <a:endParaRPr kumimoji="1" lang="en-US" altLang="ja-JP" sz="1800" dirty="0" smtClean="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800" dirty="0" smtClean="0"/>
                        <a:t>顧客が参加した結果が成功した場合にはより自分のおかげ、悪かった場合には企業の性と考える傾向を実証</a:t>
                      </a:r>
                      <a:endParaRPr kumimoji="1" lang="ja-JP" altLang="en-US" sz="18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16776">
                <a:tc>
                  <a:txBody>
                    <a:bodyPr/>
                    <a:lstStyle/>
                    <a:p>
                      <a:r>
                        <a:rPr kumimoji="1" lang="en-US" altLang="ja-JP" sz="1800" dirty="0" err="1" smtClean="0"/>
                        <a:t>Dellaert</a:t>
                      </a:r>
                      <a:r>
                        <a:rPr kumimoji="1" lang="en-US" altLang="ja-JP" sz="1800" dirty="0" smtClean="0"/>
                        <a:t> and  </a:t>
                      </a:r>
                      <a:r>
                        <a:rPr kumimoji="1" lang="en-US" altLang="ja-JP" sz="1800" dirty="0" err="1" smtClean="0"/>
                        <a:t>Stremersch</a:t>
                      </a:r>
                      <a:r>
                        <a:rPr kumimoji="1" lang="en-US" altLang="ja-JP" sz="1800" dirty="0" smtClean="0"/>
                        <a:t>(2005)</a:t>
                      </a:r>
                      <a:endParaRPr kumimoji="1" lang="ja-JP" altLang="en-US" sz="18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kumimoji="1" lang="ja-JP" altLang="en-US" sz="1800" dirty="0" smtClean="0">
                          <a:solidFill>
                            <a:schemeClr val="tx1"/>
                          </a:solidFill>
                        </a:rPr>
                        <a:t>実証</a:t>
                      </a:r>
                      <a:endParaRPr kumimoji="1" lang="en-US" altLang="ja-JP" sz="1800" dirty="0" smtClean="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r>
                        <a:rPr kumimoji="1" lang="ja-JP" altLang="en-US" sz="1800" dirty="0" smtClean="0"/>
                        <a:t>「</a:t>
                      </a:r>
                      <a:r>
                        <a:rPr kumimoji="1" lang="en-US" altLang="ja-JP" sz="1800" dirty="0" smtClean="0"/>
                        <a:t>CAI</a:t>
                      </a:r>
                      <a:r>
                        <a:rPr kumimoji="1" lang="ja-JP" altLang="en-US" sz="1800" dirty="0" smtClean="0"/>
                        <a:t>ツール」の利用による購買意向をこう向上させる効果と、利用の際の「複雑さ」を感じさせるリスクを実証</a:t>
                      </a:r>
                      <a:endParaRPr kumimoji="1" lang="ja-JP" altLang="en-US" sz="18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r>
            </a:tbl>
          </a:graphicData>
        </a:graphic>
      </p:graphicFrame>
      <p:sp>
        <p:nvSpPr>
          <p:cNvPr id="4" name="スライド番号プレースホルダー 3"/>
          <p:cNvSpPr>
            <a:spLocks noGrp="1"/>
          </p:cNvSpPr>
          <p:nvPr>
            <p:ph type="sldNum" sz="quarter" idx="12"/>
          </p:nvPr>
        </p:nvSpPr>
        <p:spPr/>
        <p:txBody>
          <a:bodyPr/>
          <a:lstStyle/>
          <a:p>
            <a:fld id="{41D86C84-8742-41B3-A6FF-03F75985C6A8}" type="slidenum">
              <a:rPr kumimoji="1" lang="ja-JP" altLang="en-US" sz="2400" b="1" smtClean="0">
                <a:solidFill>
                  <a:schemeClr val="tx1"/>
                </a:solidFill>
              </a:rPr>
              <a:pPr/>
              <a:t>18</a:t>
            </a:fld>
            <a:endParaRPr kumimoji="1" lang="ja-JP" altLang="en-US" sz="2400" b="1" dirty="0">
              <a:solidFill>
                <a:schemeClr val="tx1"/>
              </a:solidFill>
            </a:endParaRPr>
          </a:p>
        </p:txBody>
      </p:sp>
      <p:graphicFrame>
        <p:nvGraphicFramePr>
          <p:cNvPr id="7" name="表 6"/>
          <p:cNvGraphicFramePr>
            <a:graphicFrameLocks noGrp="1"/>
          </p:cNvGraphicFramePr>
          <p:nvPr/>
        </p:nvGraphicFramePr>
        <p:xfrm>
          <a:off x="474453" y="1595887"/>
          <a:ext cx="8220973" cy="4054415"/>
        </p:xfrm>
        <a:graphic>
          <a:graphicData uri="http://schemas.openxmlformats.org/drawingml/2006/table">
            <a:tbl>
              <a:tblPr/>
              <a:tblGrid>
                <a:gridCol w="8220973"/>
              </a:tblGrid>
              <a:tr h="4054415">
                <a:tc>
                  <a:txBody>
                    <a:bodyPr/>
                    <a:lstStyle/>
                    <a:p>
                      <a:endParaRPr kumimoji="1" lang="ja-JP" altLang="en-US"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bl>
          </a:graphicData>
        </a:graphic>
      </p:graphicFrame>
    </p:spTree>
    <p:extLst>
      <p:ext uri="{BB962C8B-B14F-4D97-AF65-F5344CB8AC3E}">
        <p14:creationId xmlns:p14="http://schemas.microsoft.com/office/powerpoint/2010/main" val="387354027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３つの効果その３</a:t>
            </a:r>
            <a:endParaRPr kumimoji="1" lang="ja-JP" altLang="en-US" dirty="0"/>
          </a:p>
        </p:txBody>
      </p:sp>
      <p:sp>
        <p:nvSpPr>
          <p:cNvPr id="3" name="コンテンツ プレースホルダー 2"/>
          <p:cNvSpPr>
            <a:spLocks noGrp="1"/>
          </p:cNvSpPr>
          <p:nvPr>
            <p:ph idx="1"/>
          </p:nvPr>
        </p:nvSpPr>
        <p:spPr>
          <a:xfrm>
            <a:off x="457200" y="1600200"/>
            <a:ext cx="8229600" cy="4997152"/>
          </a:xfrm>
        </p:spPr>
        <p:txBody>
          <a:bodyPr>
            <a:normAutofit/>
          </a:bodyPr>
          <a:lstStyle/>
          <a:p>
            <a:pPr marL="0" indent="0">
              <a:buNone/>
            </a:pPr>
            <a:r>
              <a:rPr kumimoji="1" lang="ja-JP" altLang="en-US" dirty="0" smtClean="0"/>
              <a:t>心理的な態度の好転　</a:t>
            </a:r>
            <a:endParaRPr lang="en-US" altLang="ja-JP" sz="1800" dirty="0"/>
          </a:p>
          <a:p>
            <a:endParaRPr kumimoji="1" lang="en-US" altLang="ja-JP" sz="1800" dirty="0" smtClean="0"/>
          </a:p>
          <a:p>
            <a:pPr marL="0" indent="0">
              <a:buNone/>
            </a:pPr>
            <a:r>
              <a:rPr kumimoji="1" lang="ja-JP" altLang="en-US" sz="2400" dirty="0" smtClean="0"/>
              <a:t>顧客を商品の開発もしくは生産のプロセスに参加させることにより、参加させない時よりも好意的な態度を顧客に形成することを狙うアプローチ。</a:t>
            </a:r>
            <a:endParaRPr kumimoji="1" lang="en-US" altLang="ja-JP" sz="2400" dirty="0" smtClean="0"/>
          </a:p>
          <a:p>
            <a:pPr marL="0" indent="0">
              <a:buNone/>
            </a:pPr>
            <a:r>
              <a:rPr kumimoji="1" lang="en-US" altLang="ja-JP" sz="2400" dirty="0" err="1" smtClean="0"/>
              <a:t>Bendapudi</a:t>
            </a:r>
            <a:r>
              <a:rPr kumimoji="1" lang="en-US" altLang="ja-JP" sz="2400" dirty="0" smtClean="0"/>
              <a:t> and Leone(2003)</a:t>
            </a:r>
          </a:p>
          <a:p>
            <a:endParaRPr lang="en-US" altLang="ja-JP" sz="2400" dirty="0"/>
          </a:p>
          <a:p>
            <a:pPr marL="0" indent="0">
              <a:buNone/>
            </a:pPr>
            <a:endParaRPr lang="en-US" altLang="ja-JP" sz="1800" dirty="0" smtClean="0"/>
          </a:p>
          <a:p>
            <a:pPr marL="0" indent="0" algn="ctr">
              <a:buNone/>
            </a:pPr>
            <a:endParaRPr lang="en-US" altLang="ja-JP" sz="2400" dirty="0" smtClean="0"/>
          </a:p>
          <a:p>
            <a:pPr marL="0" indent="0" algn="ctr">
              <a:buNone/>
            </a:pPr>
            <a:endParaRPr lang="en-US" altLang="ja-JP" sz="2400" dirty="0"/>
          </a:p>
          <a:p>
            <a:pPr marL="0" indent="0" algn="ctr">
              <a:buNone/>
            </a:pPr>
            <a:r>
              <a:rPr lang="ja-JP" altLang="en-US" sz="2400" dirty="0" smtClean="0"/>
              <a:t>顧客参加型による</a:t>
            </a:r>
            <a:r>
              <a:rPr lang="ja-JP" altLang="en-US" sz="2400" dirty="0"/>
              <a:t>顧客側</a:t>
            </a:r>
            <a:r>
              <a:rPr lang="ja-JP" altLang="en-US" sz="2400" dirty="0" smtClean="0"/>
              <a:t>の</a:t>
            </a:r>
            <a:r>
              <a:rPr lang="ja-JP" altLang="en-US" sz="2400" dirty="0"/>
              <a:t>心理的</a:t>
            </a:r>
            <a:r>
              <a:rPr lang="ja-JP" altLang="en-US" sz="2400" dirty="0" smtClean="0"/>
              <a:t>な</a:t>
            </a:r>
            <a:r>
              <a:rPr lang="ja-JP" altLang="en-US" sz="2400" dirty="0"/>
              <a:t>影響</a:t>
            </a:r>
            <a:r>
              <a:rPr lang="ja-JP" altLang="en-US" sz="2400" dirty="0" smtClean="0"/>
              <a:t>に</a:t>
            </a:r>
            <a:r>
              <a:rPr lang="ja-JP" altLang="en-US" sz="2400" dirty="0"/>
              <a:t>注目</a:t>
            </a:r>
            <a:r>
              <a:rPr lang="ja-JP" altLang="en-US" sz="2400" dirty="0" smtClean="0"/>
              <a:t>した！</a:t>
            </a:r>
            <a:endParaRPr kumimoji="1" lang="en-US" altLang="ja-JP" sz="1800" dirty="0" smtClean="0"/>
          </a:p>
        </p:txBody>
      </p:sp>
      <p:sp>
        <p:nvSpPr>
          <p:cNvPr id="4" name="スライド番号プレースホルダー 3"/>
          <p:cNvSpPr>
            <a:spLocks noGrp="1"/>
          </p:cNvSpPr>
          <p:nvPr>
            <p:ph type="sldNum" sz="quarter" idx="12"/>
          </p:nvPr>
        </p:nvSpPr>
        <p:spPr/>
        <p:txBody>
          <a:bodyPr/>
          <a:lstStyle/>
          <a:p>
            <a:fld id="{41D86C84-8742-41B3-A6FF-03F75985C6A8}" type="slidenum">
              <a:rPr kumimoji="1" lang="ja-JP" altLang="en-US" sz="2400" b="1" smtClean="0">
                <a:solidFill>
                  <a:schemeClr val="tx1"/>
                </a:solidFill>
              </a:rPr>
              <a:pPr/>
              <a:t>19</a:t>
            </a:fld>
            <a:endParaRPr kumimoji="1" lang="ja-JP" altLang="en-US" sz="1800" b="1" dirty="0">
              <a:solidFill>
                <a:schemeClr val="tx1"/>
              </a:solidFill>
            </a:endParaRPr>
          </a:p>
        </p:txBody>
      </p:sp>
      <p:sp>
        <p:nvSpPr>
          <p:cNvPr id="6" name="下矢印 5"/>
          <p:cNvSpPr/>
          <p:nvPr/>
        </p:nvSpPr>
        <p:spPr>
          <a:xfrm rot="10800000" flipV="1">
            <a:off x="3635896" y="4293096"/>
            <a:ext cx="1296144" cy="792088"/>
          </a:xfrm>
          <a:prstGeom prst="down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角丸四角形 4"/>
          <p:cNvSpPr/>
          <p:nvPr/>
        </p:nvSpPr>
        <p:spPr>
          <a:xfrm>
            <a:off x="467544" y="1628800"/>
            <a:ext cx="3888432" cy="504056"/>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p:nvSpPr>
        <p:spPr>
          <a:xfrm>
            <a:off x="755576" y="5589240"/>
            <a:ext cx="7416824" cy="792088"/>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8885631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目次</a:t>
            </a:r>
            <a:endParaRPr kumimoji="1" lang="ja-JP" altLang="en-US" dirty="0"/>
          </a:p>
        </p:txBody>
      </p:sp>
      <p:sp>
        <p:nvSpPr>
          <p:cNvPr id="3" name="コンテンツ プレースホルダー 2"/>
          <p:cNvSpPr>
            <a:spLocks noGrp="1"/>
          </p:cNvSpPr>
          <p:nvPr>
            <p:ph idx="1"/>
          </p:nvPr>
        </p:nvSpPr>
        <p:spPr/>
        <p:txBody>
          <a:bodyPr/>
          <a:lstStyle/>
          <a:p>
            <a:r>
              <a:rPr lang="ja-JP" altLang="en-US" dirty="0" smtClean="0">
                <a:solidFill>
                  <a:srgbClr val="FF0000"/>
                </a:solidFill>
              </a:rPr>
              <a:t>問題意識</a:t>
            </a:r>
            <a:endParaRPr lang="en-US" altLang="ja-JP" dirty="0" smtClean="0">
              <a:solidFill>
                <a:srgbClr val="FF0000"/>
              </a:solidFill>
            </a:endParaRPr>
          </a:p>
          <a:p>
            <a:r>
              <a:rPr kumimoji="1" lang="ja-JP" altLang="en-US" dirty="0" smtClean="0"/>
              <a:t>先行研究</a:t>
            </a:r>
            <a:endParaRPr kumimoji="1" lang="en-US" altLang="ja-JP" dirty="0" smtClean="0"/>
          </a:p>
          <a:p>
            <a:r>
              <a:rPr kumimoji="1" lang="ja-JP" altLang="en-US" dirty="0" smtClean="0"/>
              <a:t>研究目的</a:t>
            </a:r>
            <a:endParaRPr kumimoji="1" lang="en-US" altLang="ja-JP" dirty="0" smtClean="0"/>
          </a:p>
          <a:p>
            <a:r>
              <a:rPr lang="ja-JP" altLang="en-US" dirty="0"/>
              <a:t>仮説</a:t>
            </a:r>
            <a:endParaRPr kumimoji="1" lang="en-US" altLang="ja-JP" dirty="0" smtClean="0"/>
          </a:p>
        </p:txBody>
      </p:sp>
      <p:sp>
        <p:nvSpPr>
          <p:cNvPr id="4" name="スライド番号プレースホルダー 3"/>
          <p:cNvSpPr>
            <a:spLocks noGrp="1"/>
          </p:cNvSpPr>
          <p:nvPr>
            <p:ph type="sldNum" sz="quarter" idx="12"/>
          </p:nvPr>
        </p:nvSpPr>
        <p:spPr/>
        <p:txBody>
          <a:bodyPr/>
          <a:lstStyle/>
          <a:p>
            <a:fld id="{41D86C84-8742-41B3-A6FF-03F75985C6A8}" type="slidenum">
              <a:rPr kumimoji="1" lang="ja-JP" altLang="en-US" sz="2400" b="1" smtClean="0">
                <a:solidFill>
                  <a:schemeClr val="tx1"/>
                </a:solidFill>
              </a:rPr>
              <a:pPr/>
              <a:t>2</a:t>
            </a:fld>
            <a:endParaRPr kumimoji="1" lang="ja-JP" altLang="en-US" sz="2400" b="1" dirty="0">
              <a:solidFill>
                <a:schemeClr val="tx1"/>
              </a:solidFill>
            </a:endParaRPr>
          </a:p>
        </p:txBody>
      </p:sp>
    </p:spTree>
    <p:extLst>
      <p:ext uri="{BB962C8B-B14F-4D97-AF65-F5344CB8AC3E}">
        <p14:creationId xmlns:p14="http://schemas.microsoft.com/office/powerpoint/2010/main" val="27181576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sz="3300" dirty="0"/>
              <a:t>既存研究での参加者の心理的な態度の好転</a:t>
            </a:r>
            <a:endParaRPr kumimoji="1" lang="ja-JP" altLang="en-US" sz="3300" dirty="0"/>
          </a:p>
        </p:txBody>
      </p:sp>
      <p:sp>
        <p:nvSpPr>
          <p:cNvPr id="4" name="スライド番号プレースホルダー 3"/>
          <p:cNvSpPr>
            <a:spLocks noGrp="1"/>
          </p:cNvSpPr>
          <p:nvPr>
            <p:ph type="sldNum" sz="quarter" idx="12"/>
          </p:nvPr>
        </p:nvSpPr>
        <p:spPr/>
        <p:txBody>
          <a:bodyPr/>
          <a:lstStyle/>
          <a:p>
            <a:fld id="{41D86C84-8742-41B3-A6FF-03F75985C6A8}" type="slidenum">
              <a:rPr kumimoji="1" lang="ja-JP" altLang="en-US" sz="2400" b="1" smtClean="0">
                <a:solidFill>
                  <a:schemeClr val="tx1"/>
                </a:solidFill>
              </a:rPr>
              <a:pPr/>
              <a:t>20</a:t>
            </a:fld>
            <a:endParaRPr kumimoji="1" lang="ja-JP" altLang="en-US" sz="1800" b="1" dirty="0">
              <a:solidFill>
                <a:schemeClr val="tx1"/>
              </a:solidFill>
            </a:endParaRPr>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1280" t="3886" r="24110"/>
          <a:stretch/>
        </p:blipFill>
        <p:spPr bwMode="auto">
          <a:xfrm>
            <a:off x="164400" y="2509123"/>
            <a:ext cx="1849680" cy="1983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円/楕円 4"/>
          <p:cNvSpPr/>
          <p:nvPr/>
        </p:nvSpPr>
        <p:spPr>
          <a:xfrm>
            <a:off x="4716016" y="1772816"/>
            <a:ext cx="4032448" cy="172819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dirty="0">
              <a:solidFill>
                <a:schemeClr val="tx1"/>
              </a:solidFill>
            </a:endParaRPr>
          </a:p>
        </p:txBody>
      </p:sp>
      <p:cxnSp>
        <p:nvCxnSpPr>
          <p:cNvPr id="7" name="直線矢印コネクタ 6"/>
          <p:cNvCxnSpPr/>
          <p:nvPr/>
        </p:nvCxnSpPr>
        <p:spPr>
          <a:xfrm flipV="1">
            <a:off x="2022024" y="2744924"/>
            <a:ext cx="2621984" cy="82809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直線矢印コネクタ 8"/>
          <p:cNvCxnSpPr/>
          <p:nvPr/>
        </p:nvCxnSpPr>
        <p:spPr>
          <a:xfrm>
            <a:off x="2022024" y="3573016"/>
            <a:ext cx="2621984" cy="86409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円/楕円 10"/>
          <p:cNvSpPr/>
          <p:nvPr/>
        </p:nvSpPr>
        <p:spPr>
          <a:xfrm>
            <a:off x="4644008" y="3787096"/>
            <a:ext cx="4032448" cy="1946159"/>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dirty="0">
                <a:solidFill>
                  <a:schemeClr val="tx1"/>
                </a:solidFill>
              </a:rPr>
              <a:t>自</a:t>
            </a:r>
            <a:r>
              <a:rPr lang="ja-JP" altLang="en-US" sz="3600">
                <a:solidFill>
                  <a:schemeClr val="tx1"/>
                </a:solidFill>
              </a:rPr>
              <a:t>己奉仕的</a:t>
            </a:r>
            <a:r>
              <a:rPr lang="ja-JP" altLang="en-US" sz="3600" smtClean="0">
                <a:solidFill>
                  <a:schemeClr val="tx1"/>
                </a:solidFill>
              </a:rPr>
              <a:t>バイアス</a:t>
            </a:r>
            <a:endParaRPr lang="ja-JP" altLang="en-US" b="1" dirty="0">
              <a:solidFill>
                <a:schemeClr val="tx1"/>
              </a:solidFill>
            </a:endParaRPr>
          </a:p>
        </p:txBody>
      </p:sp>
      <p:sp>
        <p:nvSpPr>
          <p:cNvPr id="12" name="正方形/長方形 11"/>
          <p:cNvSpPr/>
          <p:nvPr/>
        </p:nvSpPr>
        <p:spPr>
          <a:xfrm>
            <a:off x="356790" y="4458589"/>
            <a:ext cx="1464900" cy="5040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rPr>
              <a:t>参加者</a:t>
            </a:r>
            <a:endParaRPr kumimoji="1" lang="ja-JP" altLang="en-US" sz="2400" b="1" dirty="0">
              <a:solidFill>
                <a:schemeClr val="tx1"/>
              </a:solidFill>
            </a:endParaRPr>
          </a:p>
        </p:txBody>
      </p:sp>
      <p:sp>
        <p:nvSpPr>
          <p:cNvPr id="13" name="正方形/長方形 12"/>
          <p:cNvSpPr/>
          <p:nvPr/>
        </p:nvSpPr>
        <p:spPr>
          <a:xfrm rot="20479924">
            <a:off x="2088203" y="2754433"/>
            <a:ext cx="2064383" cy="2594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latin typeface="ＭＳ 明朝" pitchFamily="17" charset="-128"/>
                <a:ea typeface="ＭＳ 明朝" pitchFamily="17" charset="-128"/>
              </a:rPr>
              <a:t>ポジティブな効果</a:t>
            </a:r>
            <a:endParaRPr kumimoji="1" lang="ja-JP" altLang="en-US" dirty="0">
              <a:solidFill>
                <a:schemeClr val="tx1"/>
              </a:solidFill>
              <a:latin typeface="ＭＳ 明朝" pitchFamily="17" charset="-128"/>
              <a:ea typeface="ＭＳ 明朝" pitchFamily="17" charset="-128"/>
            </a:endParaRPr>
          </a:p>
        </p:txBody>
      </p:sp>
      <p:sp>
        <p:nvSpPr>
          <p:cNvPr id="14" name="正方形/長方形 13"/>
          <p:cNvSpPr/>
          <p:nvPr/>
        </p:nvSpPr>
        <p:spPr>
          <a:xfrm rot="1266962">
            <a:off x="2178014" y="4166002"/>
            <a:ext cx="2160240" cy="3042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latin typeface="ＭＳ 明朝" pitchFamily="17" charset="-128"/>
                <a:ea typeface="ＭＳ 明朝" pitchFamily="17" charset="-128"/>
              </a:rPr>
              <a:t>ネガティブな効果</a:t>
            </a:r>
            <a:endParaRPr kumimoji="1" lang="ja-JP" altLang="en-US" dirty="0">
              <a:solidFill>
                <a:schemeClr val="tx1"/>
              </a:solidFill>
              <a:latin typeface="ＭＳ 明朝" pitchFamily="17" charset="-128"/>
              <a:ea typeface="ＭＳ 明朝" pitchFamily="17" charset="-128"/>
            </a:endParaRPr>
          </a:p>
        </p:txBody>
      </p:sp>
      <p:sp>
        <p:nvSpPr>
          <p:cNvPr id="10" name="テキスト ボックス 5"/>
          <p:cNvSpPr txBox="1"/>
          <p:nvPr/>
        </p:nvSpPr>
        <p:spPr>
          <a:xfrm>
            <a:off x="5184068" y="2292899"/>
            <a:ext cx="3096344" cy="954107"/>
          </a:xfrm>
          <a:prstGeom prst="rect">
            <a:avLst/>
          </a:prstGeom>
          <a:noFill/>
        </p:spPr>
        <p:txBody>
          <a:bodyPr wrap="square" rtlCol="0">
            <a:spAutoFit/>
          </a:bodyPr>
          <a:lstStyle/>
          <a:p>
            <a:r>
              <a:rPr kumimoji="1" lang="ja-JP" altLang="en-US" sz="3600" dirty="0" smtClean="0"/>
              <a:t>自己知覚理論</a:t>
            </a:r>
            <a:endParaRPr kumimoji="1" lang="en-US" altLang="ja-JP" sz="3600" dirty="0" smtClean="0"/>
          </a:p>
          <a:p>
            <a:r>
              <a:rPr lang="en-US" altLang="ja-JP" sz="2000" dirty="0" smtClean="0"/>
              <a:t>Van </a:t>
            </a:r>
            <a:r>
              <a:rPr lang="en-US" altLang="ja-JP" sz="2000" dirty="0" err="1" smtClean="0"/>
              <a:t>Raaij</a:t>
            </a:r>
            <a:r>
              <a:rPr lang="en-US" altLang="ja-JP" sz="2000" dirty="0" smtClean="0"/>
              <a:t> and </a:t>
            </a:r>
            <a:r>
              <a:rPr lang="en-US" altLang="ja-JP" sz="2000" dirty="0" err="1" smtClean="0"/>
              <a:t>Pruyn</a:t>
            </a:r>
            <a:r>
              <a:rPr lang="en-US" altLang="ja-JP" sz="2000" dirty="0"/>
              <a:t> </a:t>
            </a:r>
            <a:r>
              <a:rPr lang="en-US" altLang="ja-JP" sz="2000" dirty="0" smtClean="0"/>
              <a:t>(1998)</a:t>
            </a:r>
            <a:endParaRPr kumimoji="1" lang="en-US" altLang="ja-JP" sz="2000" dirty="0" smtClean="0"/>
          </a:p>
        </p:txBody>
      </p:sp>
      <p:sp>
        <p:nvSpPr>
          <p:cNvPr id="15" name="テキスト ボックス 7"/>
          <p:cNvSpPr txBox="1"/>
          <p:nvPr/>
        </p:nvSpPr>
        <p:spPr>
          <a:xfrm>
            <a:off x="5292080" y="5157191"/>
            <a:ext cx="3168913" cy="646331"/>
          </a:xfrm>
          <a:prstGeom prst="rect">
            <a:avLst/>
          </a:prstGeom>
          <a:noFill/>
        </p:spPr>
        <p:txBody>
          <a:bodyPr wrap="square" rtlCol="0">
            <a:spAutoFit/>
          </a:bodyPr>
          <a:lstStyle/>
          <a:p>
            <a:r>
              <a:rPr lang="en-US" altLang="ja-JP" dirty="0" err="1"/>
              <a:t>Bendapudi</a:t>
            </a:r>
            <a:r>
              <a:rPr lang="en-US" altLang="ja-JP" dirty="0"/>
              <a:t> and </a:t>
            </a:r>
            <a:r>
              <a:rPr lang="en-US" altLang="ja-JP" dirty="0" smtClean="0"/>
              <a:t>Leone(2003</a:t>
            </a:r>
            <a:r>
              <a:rPr lang="en-US" altLang="ja-JP" dirty="0"/>
              <a:t>)</a:t>
            </a:r>
            <a:endParaRPr lang="ja-JP" altLang="en-US" dirty="0"/>
          </a:p>
          <a:p>
            <a:endParaRPr kumimoji="1" lang="ja-JP" altLang="en-US" dirty="0"/>
          </a:p>
        </p:txBody>
      </p:sp>
    </p:spTree>
    <p:extLst>
      <p:ext uri="{BB962C8B-B14F-4D97-AF65-F5344CB8AC3E}">
        <p14:creationId xmlns:p14="http://schemas.microsoft.com/office/powerpoint/2010/main" val="6700493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sz="3600" dirty="0"/>
              <a:t>非参加者の心理的な</a:t>
            </a:r>
            <a:r>
              <a:rPr lang="ja-JP" altLang="en-US" sz="3600"/>
              <a:t>態度</a:t>
            </a:r>
            <a:r>
              <a:rPr lang="ja-JP" altLang="en-US" sz="3600"/>
              <a:t>の</a:t>
            </a:r>
            <a:r>
              <a:rPr lang="en-US" altLang="ja-JP" sz="3600" dirty="0"/>
              <a:t/>
            </a:r>
            <a:br>
              <a:rPr lang="en-US" altLang="ja-JP" sz="3600" dirty="0"/>
            </a:br>
            <a:r>
              <a:rPr lang="ja-JP" altLang="en-US" sz="3600"/>
              <a:t>好転</a:t>
            </a:r>
            <a:r>
              <a:rPr lang="ja-JP" altLang="en-US" sz="3600" dirty="0"/>
              <a:t>については研究されていない</a:t>
            </a:r>
            <a:r>
              <a:rPr kumimoji="1" lang="ja-JP" altLang="en-US" sz="2400" dirty="0"/>
              <a:t>。</a:t>
            </a:r>
          </a:p>
        </p:txBody>
      </p:sp>
      <p:sp>
        <p:nvSpPr>
          <p:cNvPr id="4" name="スライド番号プレースホルダー 3"/>
          <p:cNvSpPr>
            <a:spLocks noGrp="1"/>
          </p:cNvSpPr>
          <p:nvPr>
            <p:ph type="sldNum" sz="quarter" idx="12"/>
          </p:nvPr>
        </p:nvSpPr>
        <p:spPr/>
        <p:txBody>
          <a:bodyPr/>
          <a:lstStyle/>
          <a:p>
            <a:fld id="{41D86C84-8742-41B3-A6FF-03F75985C6A8}" type="slidenum">
              <a:rPr kumimoji="1" lang="ja-JP" altLang="en-US" sz="2400" b="1" smtClean="0">
                <a:solidFill>
                  <a:schemeClr val="tx1"/>
                </a:solidFill>
              </a:rPr>
              <a:pPr/>
              <a:t>21</a:t>
            </a:fld>
            <a:endParaRPr kumimoji="1" lang="ja-JP" altLang="en-US" sz="1800" b="1" dirty="0">
              <a:solidFill>
                <a:schemeClr val="tx1"/>
              </a:solidFill>
            </a:endParaRPr>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1280" t="3886" r="24110"/>
          <a:stretch/>
        </p:blipFill>
        <p:spPr bwMode="auto">
          <a:xfrm>
            <a:off x="206436" y="2544874"/>
            <a:ext cx="1917292" cy="20562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円/楕円 4"/>
          <p:cNvSpPr/>
          <p:nvPr/>
        </p:nvSpPr>
        <p:spPr>
          <a:xfrm>
            <a:off x="5292080" y="2060848"/>
            <a:ext cx="3384376" cy="165618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a:solidFill>
                  <a:schemeClr val="tx1"/>
                </a:solidFill>
              </a:rPr>
              <a:t>「どうやったら満足度が高くなるのだろう？」</a:t>
            </a:r>
            <a:endParaRPr kumimoji="1" lang="ja-JP" altLang="en-US" b="1" dirty="0">
              <a:solidFill>
                <a:schemeClr val="tx1"/>
              </a:solidFill>
            </a:endParaRPr>
          </a:p>
        </p:txBody>
      </p:sp>
      <p:cxnSp>
        <p:nvCxnSpPr>
          <p:cNvPr id="7" name="直線矢印コネクタ 6"/>
          <p:cNvCxnSpPr/>
          <p:nvPr/>
        </p:nvCxnSpPr>
        <p:spPr>
          <a:xfrm flipV="1">
            <a:off x="2123728" y="2852936"/>
            <a:ext cx="3024336" cy="72008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直線矢印コネクタ 8"/>
          <p:cNvCxnSpPr/>
          <p:nvPr/>
        </p:nvCxnSpPr>
        <p:spPr>
          <a:xfrm>
            <a:off x="2123728" y="3573016"/>
            <a:ext cx="3024336" cy="129614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円/楕円 10"/>
          <p:cNvSpPr/>
          <p:nvPr/>
        </p:nvSpPr>
        <p:spPr>
          <a:xfrm>
            <a:off x="5292080" y="4077072"/>
            <a:ext cx="3524944" cy="1728192"/>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a:solidFill>
                  <a:schemeClr val="tx1"/>
                </a:solidFill>
              </a:rPr>
              <a:t>「</a:t>
            </a:r>
            <a:r>
              <a:rPr lang="ja-JP" altLang="en-US" sz="2400" b="1">
                <a:solidFill>
                  <a:schemeClr val="tx1"/>
                </a:solidFill>
              </a:rPr>
              <a:t>な</a:t>
            </a:r>
            <a:r>
              <a:rPr lang="ja-JP" altLang="en-US" sz="2400" b="1">
                <a:solidFill>
                  <a:schemeClr val="tx1"/>
                </a:solidFill>
              </a:rPr>
              <a:t>に</a:t>
            </a:r>
            <a:r>
              <a:rPr lang="ja-JP" altLang="en-US" sz="2400" b="1" smtClean="0">
                <a:solidFill>
                  <a:schemeClr val="tx1"/>
                </a:solidFill>
              </a:rPr>
              <a:t>で満足度</a:t>
            </a:r>
            <a:r>
              <a:rPr lang="ja-JP" altLang="en-US" sz="2400" b="1" dirty="0">
                <a:solidFill>
                  <a:schemeClr val="tx1"/>
                </a:solidFill>
              </a:rPr>
              <a:t>が</a:t>
            </a:r>
            <a:r>
              <a:rPr lang="ja-JP" altLang="en-US" sz="2400" b="1">
                <a:solidFill>
                  <a:schemeClr val="tx1"/>
                </a:solidFill>
              </a:rPr>
              <a:t>低く</a:t>
            </a:r>
            <a:r>
              <a:rPr lang="ja-JP" altLang="en-US" sz="2400" b="1">
                <a:solidFill>
                  <a:schemeClr val="tx1"/>
                </a:solidFill>
              </a:rPr>
              <a:t>な</a:t>
            </a:r>
            <a:r>
              <a:rPr lang="ja-JP" altLang="en-US" sz="2400" b="1">
                <a:solidFill>
                  <a:schemeClr val="tx1"/>
                </a:solidFill>
              </a:rPr>
              <a:t>っ</a:t>
            </a:r>
            <a:r>
              <a:rPr lang="ja-JP" altLang="en-US" sz="2400" b="1">
                <a:solidFill>
                  <a:schemeClr val="tx1"/>
                </a:solidFill>
              </a:rPr>
              <a:t>て</a:t>
            </a:r>
            <a:r>
              <a:rPr lang="ja-JP" altLang="en-US" sz="2400" b="1" smtClean="0">
                <a:solidFill>
                  <a:schemeClr val="tx1"/>
                </a:solidFill>
              </a:rPr>
              <a:t>しまうの</a:t>
            </a:r>
            <a:r>
              <a:rPr lang="ja-JP" altLang="en-US" sz="2400" b="1" dirty="0">
                <a:solidFill>
                  <a:schemeClr val="tx1"/>
                </a:solidFill>
              </a:rPr>
              <a:t>だろう？」</a:t>
            </a:r>
            <a:endParaRPr kumimoji="1" lang="ja-JP" altLang="en-US" b="1" dirty="0">
              <a:solidFill>
                <a:schemeClr val="tx1"/>
              </a:solidFill>
            </a:endParaRPr>
          </a:p>
        </p:txBody>
      </p:sp>
      <p:sp>
        <p:nvSpPr>
          <p:cNvPr id="12" name="正方形/長方形 11"/>
          <p:cNvSpPr/>
          <p:nvPr/>
        </p:nvSpPr>
        <p:spPr>
          <a:xfrm>
            <a:off x="440788" y="4561675"/>
            <a:ext cx="1485244" cy="5040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rPr>
              <a:t>非参加者</a:t>
            </a:r>
            <a:endParaRPr kumimoji="1" lang="ja-JP" altLang="en-US" sz="2400" b="1" dirty="0">
              <a:solidFill>
                <a:schemeClr val="tx1"/>
              </a:solidFill>
            </a:endParaRPr>
          </a:p>
        </p:txBody>
      </p:sp>
      <p:sp>
        <p:nvSpPr>
          <p:cNvPr id="13" name="正方形/長方形 12"/>
          <p:cNvSpPr/>
          <p:nvPr/>
        </p:nvSpPr>
        <p:spPr>
          <a:xfrm rot="20769312">
            <a:off x="2377069" y="2803208"/>
            <a:ext cx="2479222" cy="25946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chemeClr val="tx1"/>
                </a:solidFill>
                <a:latin typeface="ＭＳ 明朝" pitchFamily="17" charset="-128"/>
                <a:ea typeface="ＭＳ 明朝" pitchFamily="17" charset="-128"/>
              </a:rPr>
              <a:t>ポジティブな効果</a:t>
            </a:r>
            <a:endParaRPr kumimoji="1" lang="ja-JP" altLang="en-US" dirty="0">
              <a:solidFill>
                <a:schemeClr val="tx1"/>
              </a:solidFill>
              <a:latin typeface="ＭＳ 明朝" pitchFamily="17" charset="-128"/>
              <a:ea typeface="ＭＳ 明朝" pitchFamily="17" charset="-128"/>
            </a:endParaRPr>
          </a:p>
        </p:txBody>
      </p:sp>
      <p:sp>
        <p:nvSpPr>
          <p:cNvPr id="14" name="正方形/長方形 13"/>
          <p:cNvSpPr/>
          <p:nvPr/>
        </p:nvSpPr>
        <p:spPr>
          <a:xfrm rot="1463258">
            <a:off x="2355669" y="4337410"/>
            <a:ext cx="2376669" cy="3042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a:solidFill>
                  <a:schemeClr val="tx1"/>
                </a:solidFill>
                <a:latin typeface="ＭＳ 明朝" pitchFamily="17" charset="-128"/>
                <a:ea typeface="ＭＳ 明朝" pitchFamily="17" charset="-128"/>
              </a:rPr>
              <a:t>ネガティブな効果</a:t>
            </a:r>
            <a:endParaRPr kumimoji="1" lang="ja-JP" altLang="en-US" dirty="0">
              <a:solidFill>
                <a:schemeClr val="tx1"/>
              </a:solidFill>
              <a:latin typeface="ＭＳ 明朝" pitchFamily="17" charset="-128"/>
              <a:ea typeface="ＭＳ 明朝" pitchFamily="17" charset="-128"/>
            </a:endParaRPr>
          </a:p>
        </p:txBody>
      </p:sp>
      <p:sp>
        <p:nvSpPr>
          <p:cNvPr id="8" name="円形吹き出し 7"/>
          <p:cNvSpPr/>
          <p:nvPr/>
        </p:nvSpPr>
        <p:spPr>
          <a:xfrm>
            <a:off x="35496" y="188640"/>
            <a:ext cx="1890536" cy="720080"/>
          </a:xfrm>
          <a:prstGeom prst="wedgeEllipseCallout">
            <a:avLst>
              <a:gd name="adj1" fmla="val 46740"/>
              <a:gd name="adj2" fmla="val 40599"/>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solidFill>
                  <a:schemeClr val="tx1"/>
                </a:solidFill>
              </a:rPr>
              <a:t>しかし</a:t>
            </a:r>
            <a:endParaRPr kumimoji="1" lang="ja-JP" altLang="en-US" sz="2800" dirty="0">
              <a:solidFill>
                <a:schemeClr val="tx1"/>
              </a:solidFill>
            </a:endParaRPr>
          </a:p>
        </p:txBody>
      </p:sp>
    </p:spTree>
    <p:extLst>
      <p:ext uri="{BB962C8B-B14F-4D97-AF65-F5344CB8AC3E}">
        <p14:creationId xmlns:p14="http://schemas.microsoft.com/office/powerpoint/2010/main" val="70168946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目次</a:t>
            </a:r>
            <a:endParaRPr kumimoji="1" lang="ja-JP" altLang="en-US" dirty="0"/>
          </a:p>
        </p:txBody>
      </p:sp>
      <p:sp>
        <p:nvSpPr>
          <p:cNvPr id="3" name="コンテンツ プレースホルダー 2"/>
          <p:cNvSpPr>
            <a:spLocks noGrp="1"/>
          </p:cNvSpPr>
          <p:nvPr>
            <p:ph idx="1"/>
          </p:nvPr>
        </p:nvSpPr>
        <p:spPr/>
        <p:txBody>
          <a:bodyPr/>
          <a:lstStyle/>
          <a:p>
            <a:r>
              <a:rPr lang="ja-JP" altLang="en-US" dirty="0" smtClean="0"/>
              <a:t>問題意識</a:t>
            </a:r>
            <a:endParaRPr lang="en-US" altLang="ja-JP" dirty="0" smtClean="0"/>
          </a:p>
          <a:p>
            <a:r>
              <a:rPr kumimoji="1" lang="ja-JP" altLang="en-US" dirty="0" smtClean="0"/>
              <a:t>先行研究</a:t>
            </a:r>
            <a:endParaRPr kumimoji="1" lang="en-US" altLang="ja-JP" dirty="0" smtClean="0"/>
          </a:p>
          <a:p>
            <a:r>
              <a:rPr kumimoji="1" lang="ja-JP" altLang="en-US" dirty="0" smtClean="0">
                <a:solidFill>
                  <a:srgbClr val="FF0000"/>
                </a:solidFill>
              </a:rPr>
              <a:t>研究</a:t>
            </a:r>
            <a:r>
              <a:rPr kumimoji="1" lang="ja-JP" altLang="en-US" dirty="0" smtClean="0">
                <a:solidFill>
                  <a:srgbClr val="FF0000"/>
                </a:solidFill>
              </a:rPr>
              <a:t>目的</a:t>
            </a:r>
            <a:endParaRPr kumimoji="1" lang="en-US" altLang="ja-JP" dirty="0" smtClean="0">
              <a:solidFill>
                <a:srgbClr val="FF0000"/>
              </a:solidFill>
            </a:endParaRPr>
          </a:p>
          <a:p>
            <a:r>
              <a:rPr lang="ja-JP" altLang="en-US" dirty="0"/>
              <a:t>仮説</a:t>
            </a:r>
            <a:endParaRPr kumimoji="1" lang="en-US" altLang="ja-JP" dirty="0" smtClean="0"/>
          </a:p>
        </p:txBody>
      </p:sp>
      <p:sp>
        <p:nvSpPr>
          <p:cNvPr id="4" name="スライド番号プレースホルダー 3"/>
          <p:cNvSpPr>
            <a:spLocks noGrp="1"/>
          </p:cNvSpPr>
          <p:nvPr>
            <p:ph type="sldNum" sz="quarter" idx="12"/>
          </p:nvPr>
        </p:nvSpPr>
        <p:spPr/>
        <p:txBody>
          <a:bodyPr/>
          <a:lstStyle/>
          <a:p>
            <a:fld id="{41D86C84-8742-41B3-A6FF-03F75985C6A8}" type="slidenum">
              <a:rPr kumimoji="1" lang="ja-JP" altLang="en-US" sz="2400" b="1" smtClean="0">
                <a:solidFill>
                  <a:schemeClr val="tx1"/>
                </a:solidFill>
              </a:rPr>
              <a:pPr/>
              <a:t>22</a:t>
            </a:fld>
            <a:endParaRPr kumimoji="1" lang="ja-JP" altLang="en-US" sz="1800" b="1" dirty="0">
              <a:solidFill>
                <a:schemeClr val="tx1"/>
              </a:solidFill>
            </a:endParaRPr>
          </a:p>
        </p:txBody>
      </p:sp>
    </p:spTree>
    <p:extLst>
      <p:ext uri="{BB962C8B-B14F-4D97-AF65-F5344CB8AC3E}">
        <p14:creationId xmlns:p14="http://schemas.microsoft.com/office/powerpoint/2010/main" val="419053948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既存研究の不足点</a:t>
            </a:r>
            <a:endParaRPr kumimoji="1" lang="ja-JP" altLang="en-US" dirty="0"/>
          </a:p>
        </p:txBody>
      </p:sp>
      <p:sp>
        <p:nvSpPr>
          <p:cNvPr id="3" name="コンテンツ プレースホルダー 2"/>
          <p:cNvSpPr>
            <a:spLocks noGrp="1"/>
          </p:cNvSpPr>
          <p:nvPr>
            <p:ph idx="1"/>
          </p:nvPr>
        </p:nvSpPr>
        <p:spPr/>
        <p:txBody>
          <a:bodyPr/>
          <a:lstStyle/>
          <a:p>
            <a:pPr>
              <a:buNone/>
            </a:pPr>
            <a:r>
              <a:rPr kumimoji="1" lang="ja-JP" altLang="en-US" dirty="0" smtClean="0"/>
              <a:t>　 </a:t>
            </a:r>
            <a:endParaRPr lang="en-US" altLang="ja-JP" dirty="0"/>
          </a:p>
          <a:p>
            <a:pPr>
              <a:buNone/>
            </a:pPr>
            <a:r>
              <a:rPr kumimoji="1" lang="ja-JP" altLang="en-US" dirty="0" smtClean="0"/>
              <a:t>　</a:t>
            </a:r>
            <a:r>
              <a:rPr lang="ja-JP" altLang="en-US" dirty="0"/>
              <a:t> </a:t>
            </a:r>
            <a:endParaRPr lang="en-US" altLang="ja-JP" dirty="0" smtClean="0"/>
          </a:p>
          <a:p>
            <a:pPr>
              <a:buNone/>
            </a:pPr>
            <a:r>
              <a:rPr lang="en-US" altLang="ja-JP" dirty="0" smtClean="0"/>
              <a:t>    </a:t>
            </a:r>
            <a:r>
              <a:rPr kumimoji="1" lang="ja-JP" altLang="en-US" dirty="0" smtClean="0"/>
              <a:t>参加型の参加者についての、研究は非常に多く見られたが、非参加者についての研究はされていない。または、不十分である。</a:t>
            </a:r>
            <a:endParaRPr kumimoji="1" lang="ja-JP" altLang="en-US" dirty="0"/>
          </a:p>
        </p:txBody>
      </p:sp>
      <p:sp>
        <p:nvSpPr>
          <p:cNvPr id="4" name="スライド番号プレースホルダー 3"/>
          <p:cNvSpPr>
            <a:spLocks noGrp="1"/>
          </p:cNvSpPr>
          <p:nvPr>
            <p:ph type="sldNum" sz="quarter" idx="12"/>
          </p:nvPr>
        </p:nvSpPr>
        <p:spPr/>
        <p:txBody>
          <a:bodyPr/>
          <a:lstStyle/>
          <a:p>
            <a:fld id="{41D86C84-8742-41B3-A6FF-03F75985C6A8}" type="slidenum">
              <a:rPr kumimoji="1" lang="ja-JP" altLang="en-US" sz="2400" b="1" smtClean="0">
                <a:solidFill>
                  <a:schemeClr val="tx1"/>
                </a:solidFill>
              </a:rPr>
              <a:pPr/>
              <a:t>23</a:t>
            </a:fld>
            <a:endParaRPr kumimoji="1" lang="ja-JP" altLang="en-US" sz="1800" b="1" dirty="0">
              <a:solidFill>
                <a:schemeClr val="tx1"/>
              </a:solidFill>
            </a:endParaRPr>
          </a:p>
        </p:txBody>
      </p:sp>
      <p:sp>
        <p:nvSpPr>
          <p:cNvPr id="5" name="角丸四角形 4"/>
          <p:cNvSpPr/>
          <p:nvPr/>
        </p:nvSpPr>
        <p:spPr>
          <a:xfrm>
            <a:off x="755576" y="1988840"/>
            <a:ext cx="8064896" cy="3888432"/>
          </a:xfrm>
          <a:prstGeom prst="round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78365887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研究目的</a:t>
            </a:r>
            <a:endParaRPr kumimoji="1" lang="ja-JP" altLang="en-US" dirty="0"/>
          </a:p>
        </p:txBody>
      </p:sp>
      <p:sp>
        <p:nvSpPr>
          <p:cNvPr id="3" name="コンテンツ プレースホルダー 2"/>
          <p:cNvSpPr>
            <a:spLocks noGrp="1"/>
          </p:cNvSpPr>
          <p:nvPr>
            <p:ph idx="1"/>
          </p:nvPr>
        </p:nvSpPr>
        <p:spPr/>
        <p:txBody>
          <a:bodyPr/>
          <a:lstStyle/>
          <a:p>
            <a:pPr marL="0" indent="0">
              <a:buNone/>
            </a:pPr>
            <a:r>
              <a:rPr kumimoji="1" lang="en-US" altLang="ja-JP" dirty="0" smtClean="0"/>
              <a:t>	</a:t>
            </a:r>
          </a:p>
          <a:p>
            <a:pPr marL="0" indent="0">
              <a:buNone/>
            </a:pPr>
            <a:endParaRPr lang="en-US" altLang="ja-JP" dirty="0"/>
          </a:p>
          <a:p>
            <a:pPr marL="0" indent="0">
              <a:buNone/>
            </a:pPr>
            <a:r>
              <a:rPr kumimoji="1" lang="en-US" altLang="ja-JP" dirty="0" smtClean="0"/>
              <a:t>    </a:t>
            </a:r>
            <a:r>
              <a:rPr kumimoji="1" lang="ja-JP" altLang="en-US" dirty="0" smtClean="0"/>
              <a:t>非参加者に対してもポジティブな効果が</a:t>
            </a:r>
            <a:endParaRPr kumimoji="1" lang="en-US" altLang="ja-JP" dirty="0" smtClean="0"/>
          </a:p>
          <a:p>
            <a:pPr marL="0" indent="0">
              <a:buNone/>
            </a:pPr>
            <a:r>
              <a:rPr lang="en-US" altLang="ja-JP" dirty="0"/>
              <a:t> </a:t>
            </a:r>
            <a:r>
              <a:rPr lang="en-US" altLang="ja-JP" dirty="0" smtClean="0"/>
              <a:t>   </a:t>
            </a:r>
            <a:r>
              <a:rPr kumimoji="1" lang="ja-JP" altLang="en-US" dirty="0" smtClean="0"/>
              <a:t>あることを証明し、非参加者の心理的</a:t>
            </a:r>
            <a:endParaRPr kumimoji="1" lang="en-US" altLang="ja-JP" dirty="0" smtClean="0"/>
          </a:p>
          <a:p>
            <a:pPr marL="0" indent="0">
              <a:buNone/>
            </a:pPr>
            <a:r>
              <a:rPr lang="en-US" altLang="ja-JP" dirty="0"/>
              <a:t> </a:t>
            </a:r>
            <a:r>
              <a:rPr lang="en-US" altLang="ja-JP" dirty="0" smtClean="0"/>
              <a:t>   </a:t>
            </a:r>
            <a:r>
              <a:rPr kumimoji="1" lang="ja-JP" altLang="en-US" dirty="0" smtClean="0"/>
              <a:t>プロセスの</a:t>
            </a:r>
            <a:r>
              <a:rPr lang="ja-JP" altLang="en-US" dirty="0"/>
              <a:t>影響</a:t>
            </a:r>
            <a:r>
              <a:rPr lang="ja-JP" altLang="en-US" dirty="0" smtClean="0"/>
              <a:t>を明らかにする</a:t>
            </a:r>
            <a:r>
              <a:rPr kumimoji="1" lang="ja-JP" altLang="en-US" dirty="0" smtClean="0"/>
              <a:t>。</a:t>
            </a:r>
            <a:endParaRPr kumimoji="1" lang="en-US" altLang="ja-JP" dirty="0" smtClean="0"/>
          </a:p>
          <a:p>
            <a:endParaRPr lang="en-US" altLang="ja-JP" dirty="0"/>
          </a:p>
        </p:txBody>
      </p:sp>
      <p:sp>
        <p:nvSpPr>
          <p:cNvPr id="4" name="スライド番号プレースホルダー 3"/>
          <p:cNvSpPr>
            <a:spLocks noGrp="1"/>
          </p:cNvSpPr>
          <p:nvPr>
            <p:ph type="sldNum" sz="quarter" idx="12"/>
          </p:nvPr>
        </p:nvSpPr>
        <p:spPr/>
        <p:txBody>
          <a:bodyPr/>
          <a:lstStyle/>
          <a:p>
            <a:fld id="{41D86C84-8742-41B3-A6FF-03F75985C6A8}" type="slidenum">
              <a:rPr kumimoji="1" lang="ja-JP" altLang="en-US" sz="2400" b="1" smtClean="0">
                <a:solidFill>
                  <a:schemeClr val="tx1"/>
                </a:solidFill>
              </a:rPr>
              <a:pPr/>
              <a:t>24</a:t>
            </a:fld>
            <a:endParaRPr kumimoji="1" lang="ja-JP" altLang="en-US" sz="1800" b="1" dirty="0">
              <a:solidFill>
                <a:schemeClr val="tx1"/>
              </a:solidFill>
            </a:endParaRPr>
          </a:p>
        </p:txBody>
      </p:sp>
      <p:sp>
        <p:nvSpPr>
          <p:cNvPr id="5" name="角丸四角形 4"/>
          <p:cNvSpPr/>
          <p:nvPr/>
        </p:nvSpPr>
        <p:spPr>
          <a:xfrm>
            <a:off x="755576" y="1412776"/>
            <a:ext cx="7704856" cy="4392488"/>
          </a:xfrm>
          <a:prstGeom prst="round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39192314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目次</a:t>
            </a:r>
            <a:endParaRPr kumimoji="1" lang="ja-JP" altLang="en-US" dirty="0"/>
          </a:p>
        </p:txBody>
      </p:sp>
      <p:sp>
        <p:nvSpPr>
          <p:cNvPr id="3" name="コンテンツ プレースホルダー 2"/>
          <p:cNvSpPr>
            <a:spLocks noGrp="1"/>
          </p:cNvSpPr>
          <p:nvPr>
            <p:ph idx="1"/>
          </p:nvPr>
        </p:nvSpPr>
        <p:spPr/>
        <p:txBody>
          <a:bodyPr/>
          <a:lstStyle/>
          <a:p>
            <a:r>
              <a:rPr lang="ja-JP" altLang="en-US" dirty="0" smtClean="0"/>
              <a:t>はじめに</a:t>
            </a:r>
            <a:endParaRPr lang="en-US" altLang="ja-JP" dirty="0" smtClean="0"/>
          </a:p>
          <a:p>
            <a:r>
              <a:rPr lang="ja-JP" altLang="en-US" dirty="0" smtClean="0"/>
              <a:t>問題意識</a:t>
            </a:r>
            <a:endParaRPr lang="en-US" altLang="ja-JP" dirty="0" smtClean="0"/>
          </a:p>
          <a:p>
            <a:r>
              <a:rPr kumimoji="1" lang="ja-JP" altLang="en-US" dirty="0"/>
              <a:t>研究</a:t>
            </a:r>
            <a:r>
              <a:rPr kumimoji="1" lang="ja-JP" altLang="en-US" dirty="0" smtClean="0"/>
              <a:t>目的</a:t>
            </a:r>
            <a:endParaRPr kumimoji="1" lang="en-US" altLang="ja-JP" dirty="0" smtClean="0"/>
          </a:p>
          <a:p>
            <a:r>
              <a:rPr lang="ja-JP" altLang="en-US" dirty="0">
                <a:solidFill>
                  <a:srgbClr val="FF0000"/>
                </a:solidFill>
              </a:rPr>
              <a:t>仮説</a:t>
            </a:r>
            <a:endParaRPr kumimoji="1" lang="en-US" altLang="ja-JP" dirty="0" smtClean="0">
              <a:solidFill>
                <a:srgbClr val="FF0000"/>
              </a:solidFill>
            </a:endParaRPr>
          </a:p>
        </p:txBody>
      </p:sp>
      <p:sp>
        <p:nvSpPr>
          <p:cNvPr id="4" name="スライド番号プレースホルダー 3"/>
          <p:cNvSpPr>
            <a:spLocks noGrp="1"/>
          </p:cNvSpPr>
          <p:nvPr>
            <p:ph type="sldNum" sz="quarter" idx="12"/>
          </p:nvPr>
        </p:nvSpPr>
        <p:spPr/>
        <p:txBody>
          <a:bodyPr/>
          <a:lstStyle/>
          <a:p>
            <a:fld id="{41D86C84-8742-41B3-A6FF-03F75985C6A8}" type="slidenum">
              <a:rPr kumimoji="1" lang="ja-JP" altLang="en-US" sz="2400" b="1" smtClean="0">
                <a:solidFill>
                  <a:schemeClr val="tx1"/>
                </a:solidFill>
              </a:rPr>
              <a:pPr/>
              <a:t>25</a:t>
            </a:fld>
            <a:endParaRPr kumimoji="1" lang="ja-JP" altLang="en-US" sz="1800" b="1" dirty="0">
              <a:solidFill>
                <a:schemeClr val="tx1"/>
              </a:solidFill>
            </a:endParaRPr>
          </a:p>
        </p:txBody>
      </p:sp>
    </p:spTree>
    <p:extLst>
      <p:ext uri="{BB962C8B-B14F-4D97-AF65-F5344CB8AC3E}">
        <p14:creationId xmlns:p14="http://schemas.microsoft.com/office/powerpoint/2010/main" val="172672866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サッポロビール「百人のキセキ」</a:t>
            </a:r>
            <a:endParaRPr kumimoji="1" lang="ja-JP" altLang="en-US" dirty="0"/>
          </a:p>
        </p:txBody>
      </p:sp>
      <p:sp>
        <p:nvSpPr>
          <p:cNvPr id="3" name="コンテンツ プレースホルダー 2"/>
          <p:cNvSpPr>
            <a:spLocks noGrp="1"/>
          </p:cNvSpPr>
          <p:nvPr>
            <p:ph idx="1"/>
          </p:nvPr>
        </p:nvSpPr>
        <p:spPr>
          <a:xfrm>
            <a:off x="395536" y="1484784"/>
            <a:ext cx="8229600" cy="4525963"/>
          </a:xfrm>
        </p:spPr>
        <p:txBody>
          <a:bodyPr/>
          <a:lstStyle/>
          <a:p>
            <a:pPr marL="0" indent="0">
              <a:buNone/>
            </a:pPr>
            <a:endParaRPr kumimoji="1" lang="en-US" altLang="ja-JP" dirty="0"/>
          </a:p>
          <a:p>
            <a:pPr marL="0" indent="0">
              <a:buNone/>
            </a:pPr>
            <a:r>
              <a:rPr lang="ja-JP" altLang="en-US" dirty="0"/>
              <a:t>ビール好き</a:t>
            </a:r>
            <a:r>
              <a:rPr lang="en-US" altLang="ja-JP" dirty="0"/>
              <a:t>100</a:t>
            </a:r>
            <a:r>
              <a:rPr lang="ja-JP" altLang="en-US" dirty="0"/>
              <a:t>人が参加をした</a:t>
            </a:r>
            <a:endParaRPr lang="en-US" altLang="ja-JP" dirty="0"/>
          </a:p>
          <a:p>
            <a:pPr marL="0" indent="0">
              <a:buNone/>
            </a:pPr>
            <a:r>
              <a:rPr kumimoji="1" lang="ja-JP" altLang="en-US" dirty="0"/>
              <a:t>参加型製品開発であるが、これは</a:t>
            </a:r>
            <a:endParaRPr kumimoji="1" lang="en-US" altLang="ja-JP" dirty="0"/>
          </a:p>
          <a:p>
            <a:pPr marL="0" indent="0">
              <a:buNone/>
            </a:pPr>
            <a:r>
              <a:rPr lang="ja-JP" altLang="en-US" dirty="0"/>
              <a:t>製品</a:t>
            </a:r>
            <a:r>
              <a:rPr kumimoji="1" lang="ja-JP" altLang="en-US" dirty="0"/>
              <a:t>そのものの魅力とは別の要因</a:t>
            </a:r>
            <a:endParaRPr kumimoji="1" lang="en-US" altLang="ja-JP" dirty="0"/>
          </a:p>
          <a:p>
            <a:pPr marL="0" indent="0">
              <a:buNone/>
            </a:pPr>
            <a:r>
              <a:rPr kumimoji="1" lang="ja-JP" altLang="en-US"/>
              <a:t>も</a:t>
            </a:r>
            <a:r>
              <a:rPr lang="en-US" altLang="ja-JP"/>
              <a:t> </a:t>
            </a:r>
            <a:r>
              <a:rPr kumimoji="1" lang="ja-JP" altLang="en-US"/>
              <a:t>あり</a:t>
            </a:r>
            <a:r>
              <a:rPr kumimoji="1" lang="ja-JP" altLang="en-US" dirty="0"/>
              <a:t>ヒットしたのではないか？</a:t>
            </a:r>
            <a:endParaRPr kumimoji="1" lang="en-US" altLang="ja-JP" dirty="0"/>
          </a:p>
        </p:txBody>
      </p:sp>
      <p:sp>
        <p:nvSpPr>
          <p:cNvPr id="4" name="スライド番号プレースホルダー 3"/>
          <p:cNvSpPr>
            <a:spLocks noGrp="1"/>
          </p:cNvSpPr>
          <p:nvPr>
            <p:ph type="sldNum" sz="quarter" idx="12"/>
          </p:nvPr>
        </p:nvSpPr>
        <p:spPr/>
        <p:txBody>
          <a:bodyPr/>
          <a:lstStyle/>
          <a:p>
            <a:fld id="{41D86C84-8742-41B3-A6FF-03F75985C6A8}" type="slidenum">
              <a:rPr kumimoji="1" lang="ja-JP" altLang="en-US" sz="2400" b="1" smtClean="0">
                <a:solidFill>
                  <a:schemeClr val="tx1"/>
                </a:solidFill>
              </a:rPr>
              <a:pPr/>
              <a:t>26</a:t>
            </a:fld>
            <a:endParaRPr kumimoji="1" lang="ja-JP" altLang="en-US" sz="1800" b="1" dirty="0">
              <a:solidFill>
                <a:schemeClr val="tx1"/>
              </a:solidFill>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88224" y="1189105"/>
            <a:ext cx="2448272" cy="4536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角丸四角形 4"/>
          <p:cNvSpPr/>
          <p:nvPr/>
        </p:nvSpPr>
        <p:spPr>
          <a:xfrm>
            <a:off x="323528" y="1844824"/>
            <a:ext cx="6120680" cy="2808312"/>
          </a:xfrm>
          <a:prstGeom prst="roundRect">
            <a:avLst/>
          </a:prstGeom>
          <a:no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04100739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そこで１つ考えた。</a:t>
            </a:r>
            <a:endParaRPr kumimoji="1" lang="ja-JP" altLang="en-US" dirty="0"/>
          </a:p>
        </p:txBody>
      </p:sp>
      <p:sp>
        <p:nvSpPr>
          <p:cNvPr id="3" name="コンテンツ プレースホルダー 2"/>
          <p:cNvSpPr>
            <a:spLocks noGrp="1"/>
          </p:cNvSpPr>
          <p:nvPr>
            <p:ph idx="1"/>
          </p:nvPr>
        </p:nvSpPr>
        <p:spPr/>
        <p:txBody>
          <a:bodyPr/>
          <a:lstStyle/>
          <a:p>
            <a:pPr marL="0" indent="0">
              <a:buNone/>
            </a:pPr>
            <a:endParaRPr lang="en-US" altLang="ja-JP" dirty="0" smtClean="0"/>
          </a:p>
          <a:p>
            <a:pPr marL="0" indent="0">
              <a:buNone/>
            </a:pPr>
            <a:r>
              <a:rPr lang="ja-JP" altLang="en-US" dirty="0" smtClean="0"/>
              <a:t>製品を</a:t>
            </a:r>
            <a:r>
              <a:rPr lang="ja-JP" altLang="en-US" dirty="0"/>
              <a:t>手にした</a:t>
            </a:r>
            <a:r>
              <a:rPr lang="ja-JP" altLang="en-US" dirty="0" smtClean="0"/>
              <a:t>とき</a:t>
            </a:r>
            <a:endParaRPr lang="en-US" altLang="ja-JP" dirty="0"/>
          </a:p>
          <a:p>
            <a:pPr marL="0" indent="0">
              <a:buNone/>
            </a:pPr>
            <a:r>
              <a:rPr lang="ja-JP" altLang="en-US" dirty="0" smtClean="0"/>
              <a:t>「</a:t>
            </a:r>
            <a:r>
              <a:rPr lang="ja-JP" altLang="en-US" dirty="0"/>
              <a:t>製品</a:t>
            </a:r>
            <a:r>
              <a:rPr lang="ja-JP" altLang="en-US" dirty="0" smtClean="0"/>
              <a:t>」</a:t>
            </a:r>
            <a:r>
              <a:rPr lang="ja-JP" altLang="en-US" dirty="0"/>
              <a:t>と「顧客が企業と協力して</a:t>
            </a:r>
            <a:r>
              <a:rPr lang="ja-JP" altLang="en-US" dirty="0" smtClean="0"/>
              <a:t>作った</a:t>
            </a:r>
            <a:r>
              <a:rPr lang="ja-JP" altLang="en-US" dirty="0"/>
              <a:t>製品</a:t>
            </a:r>
            <a:r>
              <a:rPr lang="ja-JP" altLang="en-US" dirty="0" smtClean="0"/>
              <a:t>」</a:t>
            </a:r>
            <a:r>
              <a:rPr lang="ja-JP" altLang="en-US" dirty="0"/>
              <a:t>で</a:t>
            </a:r>
            <a:r>
              <a:rPr lang="ja-JP" altLang="en-US" dirty="0" smtClean="0"/>
              <a:t>は、非参加者が</a:t>
            </a:r>
            <a:r>
              <a:rPr lang="ja-JP" altLang="en-US" dirty="0"/>
              <a:t>製品</a:t>
            </a:r>
            <a:r>
              <a:rPr lang="ja-JP" altLang="en-US" dirty="0" smtClean="0"/>
              <a:t>を目にするとき</a:t>
            </a:r>
            <a:r>
              <a:rPr lang="ja-JP" altLang="en-US" dirty="0"/>
              <a:t>の印象は</a:t>
            </a:r>
            <a:r>
              <a:rPr lang="ja-JP" altLang="en-US" dirty="0" smtClean="0"/>
              <a:t>違うの</a:t>
            </a:r>
            <a:r>
              <a:rPr lang="ja-JP" altLang="en-US" dirty="0"/>
              <a:t>ではない</a:t>
            </a:r>
            <a:r>
              <a:rPr lang="ja-JP" altLang="en-US" dirty="0" smtClean="0"/>
              <a:t>か？</a:t>
            </a:r>
            <a:endParaRPr lang="ja-JP" altLang="en-US" dirty="0"/>
          </a:p>
        </p:txBody>
      </p:sp>
      <p:sp>
        <p:nvSpPr>
          <p:cNvPr id="4" name="スライド番号プレースホルダー 3"/>
          <p:cNvSpPr>
            <a:spLocks noGrp="1"/>
          </p:cNvSpPr>
          <p:nvPr>
            <p:ph type="sldNum" sz="quarter" idx="12"/>
          </p:nvPr>
        </p:nvSpPr>
        <p:spPr/>
        <p:txBody>
          <a:bodyPr/>
          <a:lstStyle/>
          <a:p>
            <a:fld id="{41D86C84-8742-41B3-A6FF-03F75985C6A8}" type="slidenum">
              <a:rPr kumimoji="1" lang="ja-JP" altLang="en-US" sz="2400" b="1" smtClean="0">
                <a:solidFill>
                  <a:schemeClr val="tx1"/>
                </a:solidFill>
              </a:rPr>
              <a:pPr/>
              <a:t>27</a:t>
            </a:fld>
            <a:endParaRPr kumimoji="1" lang="ja-JP" altLang="en-US" sz="1800" b="1" dirty="0">
              <a:solidFill>
                <a:schemeClr val="tx1"/>
              </a:solidFill>
            </a:endParaRPr>
          </a:p>
        </p:txBody>
      </p:sp>
      <p:sp>
        <p:nvSpPr>
          <p:cNvPr id="5" name="角丸四角形 4"/>
          <p:cNvSpPr/>
          <p:nvPr/>
        </p:nvSpPr>
        <p:spPr>
          <a:xfrm>
            <a:off x="321283" y="2485748"/>
            <a:ext cx="8355173" cy="2167388"/>
          </a:xfrm>
          <a:custGeom>
            <a:avLst/>
            <a:gdLst>
              <a:gd name="connsiteX0" fmla="*/ 0 w 8352928"/>
              <a:gd name="connsiteY0" fmla="*/ 360047 h 2160240"/>
              <a:gd name="connsiteX1" fmla="*/ 360047 w 8352928"/>
              <a:gd name="connsiteY1" fmla="*/ 0 h 2160240"/>
              <a:gd name="connsiteX2" fmla="*/ 7992881 w 8352928"/>
              <a:gd name="connsiteY2" fmla="*/ 0 h 2160240"/>
              <a:gd name="connsiteX3" fmla="*/ 8352928 w 8352928"/>
              <a:gd name="connsiteY3" fmla="*/ 360047 h 2160240"/>
              <a:gd name="connsiteX4" fmla="*/ 8352928 w 8352928"/>
              <a:gd name="connsiteY4" fmla="*/ 1800193 h 2160240"/>
              <a:gd name="connsiteX5" fmla="*/ 7992881 w 8352928"/>
              <a:gd name="connsiteY5" fmla="*/ 2160240 h 2160240"/>
              <a:gd name="connsiteX6" fmla="*/ 360047 w 8352928"/>
              <a:gd name="connsiteY6" fmla="*/ 2160240 h 2160240"/>
              <a:gd name="connsiteX7" fmla="*/ 0 w 8352928"/>
              <a:gd name="connsiteY7" fmla="*/ 1800193 h 2160240"/>
              <a:gd name="connsiteX8" fmla="*/ 0 w 8352928"/>
              <a:gd name="connsiteY8" fmla="*/ 360047 h 2160240"/>
              <a:gd name="connsiteX0" fmla="*/ 0 w 8352928"/>
              <a:gd name="connsiteY0" fmla="*/ 384951 h 2185144"/>
              <a:gd name="connsiteX1" fmla="*/ 360047 w 8352928"/>
              <a:gd name="connsiteY1" fmla="*/ 24904 h 2185144"/>
              <a:gd name="connsiteX2" fmla="*/ 360053 w 8352928"/>
              <a:gd name="connsiteY2" fmla="*/ 0 h 2185144"/>
              <a:gd name="connsiteX3" fmla="*/ 7992881 w 8352928"/>
              <a:gd name="connsiteY3" fmla="*/ 24904 h 2185144"/>
              <a:gd name="connsiteX4" fmla="*/ 8352928 w 8352928"/>
              <a:gd name="connsiteY4" fmla="*/ 384951 h 2185144"/>
              <a:gd name="connsiteX5" fmla="*/ 8352928 w 8352928"/>
              <a:gd name="connsiteY5" fmla="*/ 1825097 h 2185144"/>
              <a:gd name="connsiteX6" fmla="*/ 7992881 w 8352928"/>
              <a:gd name="connsiteY6" fmla="*/ 2185144 h 2185144"/>
              <a:gd name="connsiteX7" fmla="*/ 360047 w 8352928"/>
              <a:gd name="connsiteY7" fmla="*/ 2185144 h 2185144"/>
              <a:gd name="connsiteX8" fmla="*/ 0 w 8352928"/>
              <a:gd name="connsiteY8" fmla="*/ 1825097 h 2185144"/>
              <a:gd name="connsiteX9" fmla="*/ 0 w 8352928"/>
              <a:gd name="connsiteY9" fmla="*/ 384951 h 2185144"/>
              <a:gd name="connsiteX0" fmla="*/ 0 w 8352928"/>
              <a:gd name="connsiteY0" fmla="*/ 384951 h 2185144"/>
              <a:gd name="connsiteX1" fmla="*/ 360047 w 8352928"/>
              <a:gd name="connsiteY1" fmla="*/ 24904 h 2185144"/>
              <a:gd name="connsiteX2" fmla="*/ 360053 w 8352928"/>
              <a:gd name="connsiteY2" fmla="*/ 0 h 2185144"/>
              <a:gd name="connsiteX3" fmla="*/ 3689179 w 8352928"/>
              <a:gd name="connsiteY3" fmla="*/ 17756 h 2185144"/>
              <a:gd name="connsiteX4" fmla="*/ 7992881 w 8352928"/>
              <a:gd name="connsiteY4" fmla="*/ 24904 h 2185144"/>
              <a:gd name="connsiteX5" fmla="*/ 8352928 w 8352928"/>
              <a:gd name="connsiteY5" fmla="*/ 384951 h 2185144"/>
              <a:gd name="connsiteX6" fmla="*/ 8352928 w 8352928"/>
              <a:gd name="connsiteY6" fmla="*/ 1825097 h 2185144"/>
              <a:gd name="connsiteX7" fmla="*/ 7992881 w 8352928"/>
              <a:gd name="connsiteY7" fmla="*/ 2185144 h 2185144"/>
              <a:gd name="connsiteX8" fmla="*/ 360047 w 8352928"/>
              <a:gd name="connsiteY8" fmla="*/ 2185144 h 2185144"/>
              <a:gd name="connsiteX9" fmla="*/ 0 w 8352928"/>
              <a:gd name="connsiteY9" fmla="*/ 1825097 h 2185144"/>
              <a:gd name="connsiteX10" fmla="*/ 0 w 8352928"/>
              <a:gd name="connsiteY10" fmla="*/ 384951 h 2185144"/>
              <a:gd name="connsiteX0" fmla="*/ 0 w 8352928"/>
              <a:gd name="connsiteY0" fmla="*/ 389231 h 2189424"/>
              <a:gd name="connsiteX1" fmla="*/ 360047 w 8352928"/>
              <a:gd name="connsiteY1" fmla="*/ 29184 h 2189424"/>
              <a:gd name="connsiteX2" fmla="*/ 3689179 w 8352928"/>
              <a:gd name="connsiteY2" fmla="*/ 22036 h 2189424"/>
              <a:gd name="connsiteX3" fmla="*/ 7992881 w 8352928"/>
              <a:gd name="connsiteY3" fmla="*/ 29184 h 2189424"/>
              <a:gd name="connsiteX4" fmla="*/ 8352928 w 8352928"/>
              <a:gd name="connsiteY4" fmla="*/ 389231 h 2189424"/>
              <a:gd name="connsiteX5" fmla="*/ 8352928 w 8352928"/>
              <a:gd name="connsiteY5" fmla="*/ 1829377 h 2189424"/>
              <a:gd name="connsiteX6" fmla="*/ 7992881 w 8352928"/>
              <a:gd name="connsiteY6" fmla="*/ 2189424 h 2189424"/>
              <a:gd name="connsiteX7" fmla="*/ 360047 w 8352928"/>
              <a:gd name="connsiteY7" fmla="*/ 2189424 h 2189424"/>
              <a:gd name="connsiteX8" fmla="*/ 0 w 8352928"/>
              <a:gd name="connsiteY8" fmla="*/ 1829377 h 2189424"/>
              <a:gd name="connsiteX9" fmla="*/ 0 w 8352928"/>
              <a:gd name="connsiteY9" fmla="*/ 389231 h 2189424"/>
              <a:gd name="connsiteX0" fmla="*/ 3689179 w 8352928"/>
              <a:gd name="connsiteY0" fmla="*/ 0 h 2167388"/>
              <a:gd name="connsiteX1" fmla="*/ 7992881 w 8352928"/>
              <a:gd name="connsiteY1" fmla="*/ 7148 h 2167388"/>
              <a:gd name="connsiteX2" fmla="*/ 8352928 w 8352928"/>
              <a:gd name="connsiteY2" fmla="*/ 367195 h 2167388"/>
              <a:gd name="connsiteX3" fmla="*/ 8352928 w 8352928"/>
              <a:gd name="connsiteY3" fmla="*/ 1807341 h 2167388"/>
              <a:gd name="connsiteX4" fmla="*/ 7992881 w 8352928"/>
              <a:gd name="connsiteY4" fmla="*/ 2167388 h 2167388"/>
              <a:gd name="connsiteX5" fmla="*/ 360047 w 8352928"/>
              <a:gd name="connsiteY5" fmla="*/ 2167388 h 2167388"/>
              <a:gd name="connsiteX6" fmla="*/ 0 w 8352928"/>
              <a:gd name="connsiteY6" fmla="*/ 1807341 h 2167388"/>
              <a:gd name="connsiteX7" fmla="*/ 0 w 8352928"/>
              <a:gd name="connsiteY7" fmla="*/ 367195 h 2167388"/>
              <a:gd name="connsiteX8" fmla="*/ 451487 w 8352928"/>
              <a:gd name="connsiteY8" fmla="*/ 98588 h 2167388"/>
              <a:gd name="connsiteX0" fmla="*/ 3692773 w 8356522"/>
              <a:gd name="connsiteY0" fmla="*/ 0 h 2167388"/>
              <a:gd name="connsiteX1" fmla="*/ 7996475 w 8356522"/>
              <a:gd name="connsiteY1" fmla="*/ 7148 h 2167388"/>
              <a:gd name="connsiteX2" fmla="*/ 8356522 w 8356522"/>
              <a:gd name="connsiteY2" fmla="*/ 367195 h 2167388"/>
              <a:gd name="connsiteX3" fmla="*/ 8356522 w 8356522"/>
              <a:gd name="connsiteY3" fmla="*/ 1807341 h 2167388"/>
              <a:gd name="connsiteX4" fmla="*/ 7996475 w 8356522"/>
              <a:gd name="connsiteY4" fmla="*/ 2167388 h 2167388"/>
              <a:gd name="connsiteX5" fmla="*/ 363641 w 8356522"/>
              <a:gd name="connsiteY5" fmla="*/ 2167388 h 2167388"/>
              <a:gd name="connsiteX6" fmla="*/ 3594 w 8356522"/>
              <a:gd name="connsiteY6" fmla="*/ 1807341 h 2167388"/>
              <a:gd name="connsiteX7" fmla="*/ 3594 w 8356522"/>
              <a:gd name="connsiteY7" fmla="*/ 367195 h 2167388"/>
              <a:gd name="connsiteX8" fmla="*/ 242017 w 8356522"/>
              <a:gd name="connsiteY8" fmla="*/ 89711 h 2167388"/>
              <a:gd name="connsiteX0" fmla="*/ 3692773 w 8356522"/>
              <a:gd name="connsiteY0" fmla="*/ 0 h 2167388"/>
              <a:gd name="connsiteX1" fmla="*/ 7996475 w 8356522"/>
              <a:gd name="connsiteY1" fmla="*/ 7148 h 2167388"/>
              <a:gd name="connsiteX2" fmla="*/ 8356522 w 8356522"/>
              <a:gd name="connsiteY2" fmla="*/ 367195 h 2167388"/>
              <a:gd name="connsiteX3" fmla="*/ 8356522 w 8356522"/>
              <a:gd name="connsiteY3" fmla="*/ 1807341 h 2167388"/>
              <a:gd name="connsiteX4" fmla="*/ 7996475 w 8356522"/>
              <a:gd name="connsiteY4" fmla="*/ 2167388 h 2167388"/>
              <a:gd name="connsiteX5" fmla="*/ 363641 w 8356522"/>
              <a:gd name="connsiteY5" fmla="*/ 2167388 h 2167388"/>
              <a:gd name="connsiteX6" fmla="*/ 3594 w 8356522"/>
              <a:gd name="connsiteY6" fmla="*/ 1807341 h 2167388"/>
              <a:gd name="connsiteX7" fmla="*/ 3594 w 8356522"/>
              <a:gd name="connsiteY7" fmla="*/ 367195 h 2167388"/>
              <a:gd name="connsiteX8" fmla="*/ 242017 w 8356522"/>
              <a:gd name="connsiteY8" fmla="*/ 45322 h 2167388"/>
              <a:gd name="connsiteX0" fmla="*/ 3691424 w 8355173"/>
              <a:gd name="connsiteY0" fmla="*/ 0 h 2167388"/>
              <a:gd name="connsiteX1" fmla="*/ 7995126 w 8355173"/>
              <a:gd name="connsiteY1" fmla="*/ 7148 h 2167388"/>
              <a:gd name="connsiteX2" fmla="*/ 8355173 w 8355173"/>
              <a:gd name="connsiteY2" fmla="*/ 367195 h 2167388"/>
              <a:gd name="connsiteX3" fmla="*/ 8355173 w 8355173"/>
              <a:gd name="connsiteY3" fmla="*/ 1807341 h 2167388"/>
              <a:gd name="connsiteX4" fmla="*/ 7995126 w 8355173"/>
              <a:gd name="connsiteY4" fmla="*/ 2167388 h 2167388"/>
              <a:gd name="connsiteX5" fmla="*/ 362292 w 8355173"/>
              <a:gd name="connsiteY5" fmla="*/ 2167388 h 2167388"/>
              <a:gd name="connsiteX6" fmla="*/ 2245 w 8355173"/>
              <a:gd name="connsiteY6" fmla="*/ 1807341 h 2167388"/>
              <a:gd name="connsiteX7" fmla="*/ 2245 w 8355173"/>
              <a:gd name="connsiteY7" fmla="*/ 367195 h 2167388"/>
              <a:gd name="connsiteX8" fmla="*/ 249545 w 8355173"/>
              <a:gd name="connsiteY8" fmla="*/ 54200 h 2167388"/>
              <a:gd name="connsiteX0" fmla="*/ 3691424 w 8355173"/>
              <a:gd name="connsiteY0" fmla="*/ 0 h 2167388"/>
              <a:gd name="connsiteX1" fmla="*/ 7995126 w 8355173"/>
              <a:gd name="connsiteY1" fmla="*/ 7148 h 2167388"/>
              <a:gd name="connsiteX2" fmla="*/ 8355173 w 8355173"/>
              <a:gd name="connsiteY2" fmla="*/ 367195 h 2167388"/>
              <a:gd name="connsiteX3" fmla="*/ 8355173 w 8355173"/>
              <a:gd name="connsiteY3" fmla="*/ 1807341 h 2167388"/>
              <a:gd name="connsiteX4" fmla="*/ 7995126 w 8355173"/>
              <a:gd name="connsiteY4" fmla="*/ 2167388 h 2167388"/>
              <a:gd name="connsiteX5" fmla="*/ 362292 w 8355173"/>
              <a:gd name="connsiteY5" fmla="*/ 2167388 h 2167388"/>
              <a:gd name="connsiteX6" fmla="*/ 2245 w 8355173"/>
              <a:gd name="connsiteY6" fmla="*/ 1807341 h 2167388"/>
              <a:gd name="connsiteX7" fmla="*/ 2245 w 8355173"/>
              <a:gd name="connsiteY7" fmla="*/ 367195 h 2167388"/>
              <a:gd name="connsiteX8" fmla="*/ 249545 w 8355173"/>
              <a:gd name="connsiteY8" fmla="*/ 54200 h 2167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355173" h="2167388">
                <a:moveTo>
                  <a:pt x="3691424" y="0"/>
                </a:moveTo>
                <a:lnTo>
                  <a:pt x="7995126" y="7148"/>
                </a:lnTo>
                <a:cubicBezTo>
                  <a:pt x="8193974" y="7148"/>
                  <a:pt x="8355173" y="168347"/>
                  <a:pt x="8355173" y="367195"/>
                </a:cubicBezTo>
                <a:lnTo>
                  <a:pt x="8355173" y="1807341"/>
                </a:lnTo>
                <a:cubicBezTo>
                  <a:pt x="8355173" y="2006189"/>
                  <a:pt x="8193974" y="2167388"/>
                  <a:pt x="7995126" y="2167388"/>
                </a:cubicBezTo>
                <a:lnTo>
                  <a:pt x="362292" y="2167388"/>
                </a:lnTo>
                <a:cubicBezTo>
                  <a:pt x="163444" y="2167388"/>
                  <a:pt x="2245" y="2006189"/>
                  <a:pt x="2245" y="1807341"/>
                </a:cubicBezTo>
                <a:lnTo>
                  <a:pt x="2245" y="367195"/>
                </a:lnTo>
                <a:cubicBezTo>
                  <a:pt x="2245" y="168347"/>
                  <a:pt x="-40743" y="87047"/>
                  <a:pt x="249545" y="54200"/>
                </a:cubicBezTo>
              </a:path>
            </a:pathLst>
          </a:cu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2200" y="116632"/>
            <a:ext cx="1123950"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5668169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仮説</a:t>
            </a:r>
            <a:r>
              <a:rPr lang="en-US" altLang="ja-JP" dirty="0" smtClean="0"/>
              <a:t>①</a:t>
            </a:r>
            <a:endParaRPr kumimoji="1" lang="ja-JP" altLang="en-US" dirty="0"/>
          </a:p>
        </p:txBody>
      </p:sp>
      <p:sp>
        <p:nvSpPr>
          <p:cNvPr id="3" name="コンテンツ プレースホルダー 2"/>
          <p:cNvSpPr>
            <a:spLocks noGrp="1"/>
          </p:cNvSpPr>
          <p:nvPr>
            <p:ph idx="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41D86C84-8742-41B3-A6FF-03F75985C6A8}" type="slidenum">
              <a:rPr kumimoji="1" lang="ja-JP" altLang="en-US" sz="2400" b="1" smtClean="0">
                <a:solidFill>
                  <a:schemeClr val="tx1"/>
                </a:solidFill>
              </a:rPr>
              <a:pPr/>
              <a:t>28</a:t>
            </a:fld>
            <a:endParaRPr kumimoji="1" lang="ja-JP" altLang="en-US" sz="2400" b="1" dirty="0">
              <a:solidFill>
                <a:schemeClr val="tx1"/>
              </a:solidFill>
            </a:endParaRPr>
          </a:p>
        </p:txBody>
      </p:sp>
      <p:sp>
        <p:nvSpPr>
          <p:cNvPr id="5" name="対角する 2 つの角を切り取った四角形 4"/>
          <p:cNvSpPr/>
          <p:nvPr/>
        </p:nvSpPr>
        <p:spPr>
          <a:xfrm>
            <a:off x="467544" y="1556792"/>
            <a:ext cx="8208912" cy="4608512"/>
          </a:xfrm>
          <a:prstGeom prst="snip2DiagRect">
            <a:avLst/>
          </a:prstGeom>
          <a:solidFill>
            <a:srgbClr val="C0504D">
              <a:alpha val="0"/>
            </a:srgbClr>
          </a:solidFill>
          <a:ln w="571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r>
              <a:rPr lang="ja-JP" altLang="en-US" sz="3600" dirty="0">
                <a:solidFill>
                  <a:srgbClr val="000000"/>
                </a:solidFill>
              </a:rPr>
              <a:t>参加型製品開発における非参加者は、「参加型製品開発された製品」と宣伝された製品に対して、好意的な態度を</a:t>
            </a:r>
            <a:r>
              <a:rPr lang="ja-JP" altLang="en-US" sz="3600" dirty="0" smtClean="0">
                <a:solidFill>
                  <a:srgbClr val="000000"/>
                </a:solidFill>
              </a:rPr>
              <a:t>見せる。</a:t>
            </a:r>
            <a:endParaRPr lang="ja-JP" altLang="en-US" sz="3600" dirty="0">
              <a:solidFill>
                <a:srgbClr val="000000"/>
              </a:solidFill>
            </a:endParaRPr>
          </a:p>
        </p:txBody>
      </p:sp>
    </p:spTree>
    <p:extLst>
      <p:ext uri="{BB962C8B-B14F-4D97-AF65-F5344CB8AC3E}">
        <p14:creationId xmlns:p14="http://schemas.microsoft.com/office/powerpoint/2010/main" val="130952293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仮説からの</a:t>
            </a:r>
            <a:r>
              <a:rPr kumimoji="1" lang="ja-JP" altLang="en-US" dirty="0" smtClean="0"/>
              <a:t>方向性</a:t>
            </a:r>
            <a:endParaRPr kumimoji="1" lang="ja-JP" altLang="en-US" dirty="0"/>
          </a:p>
        </p:txBody>
      </p:sp>
      <p:sp>
        <p:nvSpPr>
          <p:cNvPr id="3" name="コンテンツ プレースホルダー 2"/>
          <p:cNvSpPr>
            <a:spLocks noGrp="1"/>
          </p:cNvSpPr>
          <p:nvPr>
            <p:ph idx="1"/>
          </p:nvPr>
        </p:nvSpPr>
        <p:spPr/>
        <p:txBody>
          <a:bodyPr/>
          <a:lstStyle/>
          <a:p>
            <a:pPr marL="0" indent="0">
              <a:buNone/>
            </a:pPr>
            <a:r>
              <a:rPr lang="ja-JP" altLang="en-US" dirty="0"/>
              <a:t>参加型製品開発は非参加者にとってある種のプロモーション効果を担っていると考えた。</a:t>
            </a:r>
            <a:endParaRPr lang="en-US" altLang="ja-JP" dirty="0"/>
          </a:p>
          <a:p>
            <a:pPr marL="0" indent="0">
              <a:buNone/>
            </a:pPr>
            <a:r>
              <a:rPr lang="ja-JP" altLang="en-US" dirty="0"/>
              <a:t>すなわち参加型製品開発は既存研究で言われているような効果だけでなく、</a:t>
            </a:r>
            <a:r>
              <a:rPr kumimoji="1" lang="ja-JP" altLang="en-US" dirty="0"/>
              <a:t>新規顧客の獲得につながる一要素</a:t>
            </a:r>
            <a:r>
              <a:rPr lang="ja-JP" altLang="en-US" dirty="0"/>
              <a:t>を持って</a:t>
            </a:r>
            <a:r>
              <a:rPr lang="ja-JP" altLang="en-US" dirty="0" smtClean="0"/>
              <a:t>い</a:t>
            </a:r>
            <a:r>
              <a:rPr kumimoji="1" lang="ja-JP" altLang="en-US" dirty="0" smtClean="0"/>
              <a:t>る</a:t>
            </a:r>
            <a:r>
              <a:rPr lang="ja-JP" altLang="en-US" dirty="0"/>
              <a:t>ことを証明したい。</a:t>
            </a:r>
            <a:endParaRPr lang="en-US" altLang="ja-JP" dirty="0"/>
          </a:p>
          <a:p>
            <a:endParaRPr kumimoji="1" lang="ja-JP" altLang="en-US" dirty="0"/>
          </a:p>
        </p:txBody>
      </p:sp>
      <p:sp>
        <p:nvSpPr>
          <p:cNvPr id="4" name="スライド番号プレースホルダー 3"/>
          <p:cNvSpPr>
            <a:spLocks noGrp="1"/>
          </p:cNvSpPr>
          <p:nvPr>
            <p:ph type="sldNum" sz="quarter" idx="12"/>
          </p:nvPr>
        </p:nvSpPr>
        <p:spPr/>
        <p:txBody>
          <a:bodyPr/>
          <a:lstStyle/>
          <a:p>
            <a:fld id="{41D86C84-8742-41B3-A6FF-03F75985C6A8}" type="slidenum">
              <a:rPr kumimoji="1" lang="ja-JP" altLang="en-US" sz="2400" b="1" smtClean="0">
                <a:solidFill>
                  <a:schemeClr val="tx1"/>
                </a:solidFill>
              </a:rPr>
              <a:pPr/>
              <a:t>29</a:t>
            </a:fld>
            <a:endParaRPr kumimoji="1" lang="ja-JP" altLang="en-US" sz="2400" b="1" dirty="0">
              <a:solidFill>
                <a:schemeClr val="tx1"/>
              </a:solidFill>
            </a:endParaRPr>
          </a:p>
        </p:txBody>
      </p:sp>
      <p:sp>
        <p:nvSpPr>
          <p:cNvPr id="5" name="角丸四角形 4"/>
          <p:cNvSpPr/>
          <p:nvPr/>
        </p:nvSpPr>
        <p:spPr>
          <a:xfrm>
            <a:off x="395536" y="1412776"/>
            <a:ext cx="8280920" cy="4176464"/>
          </a:xfrm>
          <a:prstGeom prst="round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2011654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41D86C84-8742-41B3-A6FF-03F75985C6A8}" type="slidenum">
              <a:rPr kumimoji="1" lang="ja-JP" altLang="en-US" sz="2400" b="1" smtClean="0">
                <a:solidFill>
                  <a:schemeClr val="tx1"/>
                </a:solidFill>
              </a:rPr>
              <a:pPr/>
              <a:t>3</a:t>
            </a:fld>
            <a:endParaRPr kumimoji="1" lang="ja-JP" altLang="en-US" sz="1800" b="1" dirty="0">
              <a:solidFill>
                <a:schemeClr val="tx1"/>
              </a:solidFill>
            </a:endParaRPr>
          </a:p>
        </p:txBody>
      </p:sp>
      <p:sp>
        <p:nvSpPr>
          <p:cNvPr id="2" name="タイトル 1"/>
          <p:cNvSpPr>
            <a:spLocks noGrp="1"/>
          </p:cNvSpPr>
          <p:nvPr>
            <p:ph type="title" idx="4294967295"/>
          </p:nvPr>
        </p:nvSpPr>
        <p:spPr>
          <a:xfrm>
            <a:off x="0" y="274638"/>
            <a:ext cx="8229600" cy="1143000"/>
          </a:xfrm>
        </p:spPr>
        <p:txBody>
          <a:bodyPr>
            <a:normAutofit fontScale="90000"/>
          </a:bodyPr>
          <a:lstStyle/>
          <a:p>
            <a:r>
              <a:rPr kumimoji="1" lang="ja-JP" altLang="en-US" dirty="0" smtClean="0"/>
              <a:t>エレファントデザインの空想生活を</a:t>
            </a:r>
            <a:r>
              <a:rPr kumimoji="1" lang="en-US" altLang="ja-JP" dirty="0" smtClean="0"/>
              <a:t/>
            </a:r>
            <a:br>
              <a:rPr kumimoji="1" lang="en-US" altLang="ja-JP" dirty="0" smtClean="0"/>
            </a:br>
            <a:r>
              <a:rPr kumimoji="1" lang="ja-JP" altLang="en-US" dirty="0" smtClean="0"/>
              <a:t>　　　</a:t>
            </a:r>
            <a:r>
              <a:rPr lang="ja-JP" altLang="en-US" dirty="0" smtClean="0"/>
              <a:t>知って</a:t>
            </a:r>
            <a:r>
              <a:rPr lang="ja-JP" altLang="en-US" dirty="0"/>
              <a:t>います</a:t>
            </a:r>
            <a:r>
              <a:rPr lang="ja-JP" altLang="en-US" dirty="0" smtClean="0"/>
              <a:t>か？</a:t>
            </a:r>
            <a:endParaRPr kumimoji="1" lang="ja-JP" altLang="en-US" dirty="0"/>
          </a:p>
        </p:txBody>
      </p:sp>
      <p:sp>
        <p:nvSpPr>
          <p:cNvPr id="7" name="円/楕円 6"/>
          <p:cNvSpPr/>
          <p:nvPr/>
        </p:nvSpPr>
        <p:spPr>
          <a:xfrm>
            <a:off x="1259632" y="4581128"/>
            <a:ext cx="1800200" cy="936104"/>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円/楕円 7"/>
          <p:cNvSpPr/>
          <p:nvPr/>
        </p:nvSpPr>
        <p:spPr>
          <a:xfrm>
            <a:off x="4427984" y="4581128"/>
            <a:ext cx="1800200" cy="864096"/>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5944"/>
          <a:stretch/>
        </p:blipFill>
        <p:spPr bwMode="auto">
          <a:xfrm>
            <a:off x="971600" y="2132856"/>
            <a:ext cx="7382287" cy="4536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四角形吹き出し 5"/>
          <p:cNvSpPr/>
          <p:nvPr/>
        </p:nvSpPr>
        <p:spPr>
          <a:xfrm>
            <a:off x="107504" y="1124744"/>
            <a:ext cx="2160240" cy="1008112"/>
          </a:xfrm>
          <a:prstGeom prst="wedgeRectCallout">
            <a:avLst>
              <a:gd name="adj1" fmla="val 34453"/>
              <a:gd name="adj2" fmla="val 72681"/>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smtClean="0">
                <a:solidFill>
                  <a:schemeClr val="tx1"/>
                </a:solidFill>
              </a:rPr>
              <a:t>ユーザーが考えた商品</a:t>
            </a:r>
            <a:endParaRPr kumimoji="1" lang="ja-JP" altLang="en-US" sz="2000" b="1" dirty="0">
              <a:solidFill>
                <a:schemeClr val="tx1"/>
              </a:solidFill>
            </a:endParaRPr>
          </a:p>
        </p:txBody>
      </p:sp>
    </p:spTree>
    <p:extLst>
      <p:ext uri="{BB962C8B-B14F-4D97-AF65-F5344CB8AC3E}">
        <p14:creationId xmlns:p14="http://schemas.microsoft.com/office/powerpoint/2010/main" val="145737502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参考文献・ＵＲＬ</a:t>
            </a:r>
            <a:endParaRPr kumimoji="1" lang="ja-JP" altLang="en-US" dirty="0"/>
          </a:p>
        </p:txBody>
      </p:sp>
      <p:sp>
        <p:nvSpPr>
          <p:cNvPr id="3" name="コンテンツ プレースホルダー 2"/>
          <p:cNvSpPr>
            <a:spLocks noGrp="1"/>
          </p:cNvSpPr>
          <p:nvPr>
            <p:ph idx="1"/>
          </p:nvPr>
        </p:nvSpPr>
        <p:spPr/>
        <p:txBody>
          <a:bodyPr>
            <a:normAutofit fontScale="92500" lnSpcReduction="20000"/>
          </a:bodyPr>
          <a:lstStyle/>
          <a:p>
            <a:r>
              <a:rPr lang="ja-JP" altLang="en-US" sz="1800" dirty="0"/>
              <a:t>コモディティー化の進む環境下の全社戦略と事業間構造の</a:t>
            </a:r>
            <a:r>
              <a:rPr lang="ja-JP" altLang="en-US" sz="1800" dirty="0" smtClean="0"/>
              <a:t>あり方　田口 敏行　</a:t>
            </a:r>
            <a:r>
              <a:rPr lang="en-US" altLang="ja-JP" sz="1800" dirty="0" smtClean="0"/>
              <a:t>http</a:t>
            </a:r>
            <a:r>
              <a:rPr lang="en-US" altLang="ja-JP" sz="1800" dirty="0"/>
              <a:t>://ci.nii.ac.jp/els/110007025339.pdf?id=ART0008949037&amp;type=pdf&amp;lang=jp&amp;host=cinii&amp;order_no=&amp;ppv_type=0&amp;lang_sw=&amp;no=1378557794&amp;cp</a:t>
            </a:r>
            <a:r>
              <a:rPr lang="en-US" altLang="ja-JP" sz="1800" dirty="0" smtClean="0"/>
              <a:t>=</a:t>
            </a:r>
          </a:p>
          <a:p>
            <a:endParaRPr lang="en-US" altLang="ja-JP" sz="1800" dirty="0" smtClean="0"/>
          </a:p>
          <a:p>
            <a:r>
              <a:rPr lang="ja-JP" altLang="en-US" sz="1800" dirty="0" smtClean="0"/>
              <a:t>中企業</a:t>
            </a:r>
            <a:r>
              <a:rPr lang="ja-JP" altLang="en-US" sz="1800" dirty="0"/>
              <a:t>におけるインターネットを</a:t>
            </a:r>
            <a:r>
              <a:rPr lang="ja-JP" altLang="en-US" sz="1800" dirty="0" smtClean="0"/>
              <a:t>活</a:t>
            </a:r>
            <a:r>
              <a:rPr lang="ja-JP" altLang="en-US" sz="1800" dirty="0"/>
              <a:t>用</a:t>
            </a:r>
            <a:r>
              <a:rPr lang="ja-JP" altLang="en-US" sz="1800" dirty="0" smtClean="0"/>
              <a:t>した消費者</a:t>
            </a:r>
            <a:r>
              <a:rPr lang="ja-JP" altLang="en-US" sz="1800" dirty="0"/>
              <a:t>参加型製品</a:t>
            </a:r>
            <a:r>
              <a:rPr lang="ja-JP" altLang="en-US" sz="1800" dirty="0" smtClean="0"/>
              <a:t>開発－豆太</a:t>
            </a:r>
            <a:r>
              <a:rPr lang="ja-JP" altLang="en-US" sz="1800" dirty="0"/>
              <a:t>の事例を</a:t>
            </a:r>
            <a:r>
              <a:rPr lang="ja-JP" altLang="en-US" sz="1800" dirty="0" smtClean="0"/>
              <a:t>中心としてー大﨑 孝徳</a:t>
            </a:r>
            <a:r>
              <a:rPr lang="en-US" altLang="ja-JP" sz="1800" dirty="0" smtClean="0"/>
              <a:t>	</a:t>
            </a:r>
            <a:r>
              <a:rPr lang="ja-JP" altLang="en-US" sz="1800" dirty="0" smtClean="0"/>
              <a:t>　　</a:t>
            </a:r>
            <a:r>
              <a:rPr lang="en-US" altLang="ja-JP" sz="1800" dirty="0" smtClean="0"/>
              <a:t>http</a:t>
            </a:r>
            <a:r>
              <a:rPr lang="en-US" altLang="ja-JP" sz="1800" dirty="0"/>
              <a:t>://</a:t>
            </a:r>
            <a:r>
              <a:rPr lang="en-US" altLang="ja-JP" sz="1800" dirty="0" smtClean="0"/>
              <a:t>202.11.2.113/SEBM/ronso/no6_3/osaki.pdf</a:t>
            </a:r>
          </a:p>
          <a:p>
            <a:endParaRPr lang="en-US" altLang="ja-JP" sz="1800" dirty="0" smtClean="0"/>
          </a:p>
          <a:p>
            <a:r>
              <a:rPr lang="ja-JP" altLang="en-US" sz="1800" dirty="0"/>
              <a:t>「顧客参加</a:t>
            </a:r>
            <a:r>
              <a:rPr lang="ja-JP" altLang="en-US" sz="1800" dirty="0" smtClean="0"/>
              <a:t>型の開発・生産」に関する先行研究と残された課題　及川 直彦</a:t>
            </a:r>
            <a:r>
              <a:rPr lang="en-US" altLang="ja-JP" sz="1800" dirty="0"/>
              <a:t>http://</a:t>
            </a:r>
            <a:r>
              <a:rPr lang="en-US" altLang="ja-JP" sz="1800" dirty="0" smtClean="0"/>
              <a:t>ci.nii.ac.jp/lognavi?name=ir&amp;lang=jp&amp;type=pdf&amp;id=http%3A%2F%2Fhdl.handle.net%2F2065%2F29940</a:t>
            </a:r>
          </a:p>
          <a:p>
            <a:endParaRPr lang="en-US" altLang="ja-JP" sz="1800" dirty="0"/>
          </a:p>
          <a:p>
            <a:r>
              <a:rPr lang="ja-JP" altLang="en-US" sz="1800" dirty="0"/>
              <a:t>中小食品スーパーにおけるサービス・クオリティ</a:t>
            </a:r>
            <a:r>
              <a:rPr lang="ja-JP" altLang="en-US" sz="1800" dirty="0" smtClean="0"/>
              <a:t>と顧客</a:t>
            </a:r>
            <a:r>
              <a:rPr lang="ja-JP" altLang="en-US" sz="1800" dirty="0"/>
              <a:t>満足の因果関係に関する研究</a:t>
            </a:r>
            <a:r>
              <a:rPr lang="en-US" altLang="ja-JP" sz="1800" dirty="0"/>
              <a:t>(4</a:t>
            </a:r>
            <a:r>
              <a:rPr lang="en-US" altLang="ja-JP" sz="1800" dirty="0" smtClean="0"/>
              <a:t>)</a:t>
            </a:r>
            <a:r>
              <a:rPr lang="ja-JP" altLang="en-US" sz="1800" dirty="0" smtClean="0"/>
              <a:t>一</a:t>
            </a:r>
            <a:r>
              <a:rPr lang="ja-JP" altLang="en-US" sz="1800" dirty="0"/>
              <a:t>購買特性と顧客満足・庖舗ロイヤルティとの係わり</a:t>
            </a:r>
            <a:r>
              <a:rPr lang="ja-JP" altLang="en-US" sz="1800" dirty="0" smtClean="0"/>
              <a:t>一　寺島 和夫　</a:t>
            </a:r>
            <a:r>
              <a:rPr lang="en-US" altLang="ja-JP" sz="1800" dirty="0" smtClean="0"/>
              <a:t>http</a:t>
            </a:r>
            <a:r>
              <a:rPr lang="en-US" altLang="ja-JP" sz="1800" dirty="0"/>
              <a:t>://</a:t>
            </a:r>
            <a:r>
              <a:rPr lang="en-US" altLang="ja-JP" sz="1800" dirty="0" smtClean="0"/>
              <a:t>repo.lib.ryukoku.ac.jp/jspui/bitstream/10519/426/1/r-ke-rn_049_02_003.pdf</a:t>
            </a:r>
          </a:p>
          <a:p>
            <a:endParaRPr lang="en-US" altLang="ja-JP" sz="1800" dirty="0" smtClean="0"/>
          </a:p>
          <a:p>
            <a:r>
              <a:rPr lang="en-US" altLang="ja-JP" sz="1800" dirty="0" smtClean="0"/>
              <a:t>Web</a:t>
            </a:r>
            <a:r>
              <a:rPr lang="ja-JP" altLang="en-US" sz="1800" dirty="0" smtClean="0"/>
              <a:t>における商品参加型商品開発に関する考察　加藤 </a:t>
            </a:r>
            <a:r>
              <a:rPr lang="ja-JP" altLang="en-US" sz="1800" dirty="0"/>
              <a:t>智也</a:t>
            </a:r>
            <a:r>
              <a:rPr lang="en-US" altLang="ja-JP" sz="1800" dirty="0" smtClean="0"/>
              <a:t>http</a:t>
            </a:r>
            <a:r>
              <a:rPr lang="en-US" altLang="ja-JP" sz="1800" dirty="0"/>
              <a:t>://ci.nii.ac.jp/els/110000953540.pdf?id=ART0001121858&amp;type=pdf&amp;lang=jp&amp;host=cinii&amp;order_no=&amp;ppv_type=0&amp;lang_sw=&amp;no=1378730494&amp;cp=</a:t>
            </a:r>
          </a:p>
          <a:p>
            <a:endParaRPr lang="en-US" altLang="ja-JP" sz="1800" dirty="0" smtClean="0"/>
          </a:p>
        </p:txBody>
      </p:sp>
      <p:sp>
        <p:nvSpPr>
          <p:cNvPr id="4" name="スライド番号プレースホルダー 3"/>
          <p:cNvSpPr>
            <a:spLocks noGrp="1"/>
          </p:cNvSpPr>
          <p:nvPr>
            <p:ph type="sldNum" sz="quarter" idx="12"/>
          </p:nvPr>
        </p:nvSpPr>
        <p:spPr/>
        <p:txBody>
          <a:bodyPr/>
          <a:lstStyle/>
          <a:p>
            <a:fld id="{41D86C84-8742-41B3-A6FF-03F75985C6A8}" type="slidenum">
              <a:rPr kumimoji="1" lang="ja-JP" altLang="en-US" sz="2400" b="1" smtClean="0">
                <a:solidFill>
                  <a:schemeClr val="tx1"/>
                </a:solidFill>
              </a:rPr>
              <a:pPr/>
              <a:t>30</a:t>
            </a:fld>
            <a:endParaRPr kumimoji="1" lang="ja-JP" altLang="en-US" sz="1800" b="1" dirty="0">
              <a:solidFill>
                <a:schemeClr val="tx1"/>
              </a:solidFill>
            </a:endParaRPr>
          </a:p>
        </p:txBody>
      </p:sp>
    </p:spTree>
    <p:extLst>
      <p:ext uri="{BB962C8B-B14F-4D97-AF65-F5344CB8AC3E}">
        <p14:creationId xmlns:p14="http://schemas.microsoft.com/office/powerpoint/2010/main" val="32357950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顧客参加型製品開発</a:t>
            </a:r>
            <a:r>
              <a:rPr kumimoji="1" lang="ja-JP" altLang="en-US" smtClean="0"/>
              <a:t>とは</a:t>
            </a:r>
            <a:endParaRPr kumimoji="1" lang="ja-JP" altLang="en-US" dirty="0"/>
          </a:p>
        </p:txBody>
      </p:sp>
      <p:sp>
        <p:nvSpPr>
          <p:cNvPr id="3" name="コンテンツ プレースホルダー 2"/>
          <p:cNvSpPr>
            <a:spLocks noGrp="1"/>
          </p:cNvSpPr>
          <p:nvPr>
            <p:ph idx="1"/>
          </p:nvPr>
        </p:nvSpPr>
        <p:spPr>
          <a:xfrm>
            <a:off x="539552" y="1628800"/>
            <a:ext cx="8229600" cy="4525963"/>
          </a:xfrm>
        </p:spPr>
        <p:txBody>
          <a:bodyPr/>
          <a:lstStyle/>
          <a:p>
            <a:pPr>
              <a:buNone/>
            </a:pPr>
            <a:r>
              <a:rPr kumimoji="1" lang="ja-JP" altLang="en-US" dirty="0" smtClean="0"/>
              <a:t>　顧客</a:t>
            </a:r>
            <a:r>
              <a:rPr kumimoji="1" lang="en-US" altLang="ja-JP" dirty="0" smtClean="0"/>
              <a:t>					      </a:t>
            </a:r>
            <a:r>
              <a:rPr kumimoji="1" lang="ja-JP" altLang="en-US" dirty="0" smtClean="0"/>
              <a:t>企業　　　　　　　　　　　</a:t>
            </a:r>
            <a:endParaRPr kumimoji="1" lang="en-US" altLang="ja-JP" dirty="0" smtClean="0"/>
          </a:p>
        </p:txBody>
      </p:sp>
      <p:sp>
        <p:nvSpPr>
          <p:cNvPr id="5" name="スライド番号プレースホルダ 4"/>
          <p:cNvSpPr>
            <a:spLocks noGrp="1"/>
          </p:cNvSpPr>
          <p:nvPr>
            <p:ph type="sldNum" sz="quarter" idx="12"/>
          </p:nvPr>
        </p:nvSpPr>
        <p:spPr/>
        <p:txBody>
          <a:bodyPr/>
          <a:lstStyle/>
          <a:p>
            <a:fld id="{3031277C-04B5-491C-B04E-287AEB21DFC6}" type="slidenum">
              <a:rPr kumimoji="1" lang="ja-JP" altLang="en-US" sz="2400" b="1" smtClean="0">
                <a:solidFill>
                  <a:schemeClr val="tx1"/>
                </a:solidFill>
              </a:rPr>
              <a:pPr/>
              <a:t>4</a:t>
            </a:fld>
            <a:endParaRPr kumimoji="1" lang="ja-JP" altLang="en-US" b="1" dirty="0">
              <a:solidFill>
                <a:schemeClr val="tx1"/>
              </a:solidFill>
            </a:endParaRPr>
          </a:p>
        </p:txBody>
      </p:sp>
      <p:sp>
        <p:nvSpPr>
          <p:cNvPr id="12" name="スマイル 11"/>
          <p:cNvSpPr/>
          <p:nvPr/>
        </p:nvSpPr>
        <p:spPr>
          <a:xfrm>
            <a:off x="647564" y="2258195"/>
            <a:ext cx="1296144" cy="1224136"/>
          </a:xfrm>
          <a:prstGeom prst="smileyFace">
            <a:avLst/>
          </a:prstGeom>
          <a:solidFill>
            <a:srgbClr val="FFFF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3" name="直線矢印コネクタ 22"/>
          <p:cNvCxnSpPr/>
          <p:nvPr/>
        </p:nvCxnSpPr>
        <p:spPr>
          <a:xfrm>
            <a:off x="2267744" y="3212976"/>
            <a:ext cx="3888432" cy="0"/>
          </a:xfrm>
          <a:prstGeom prst="straightConnector1">
            <a:avLst/>
          </a:prstGeom>
          <a:ln w="38100">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32" name="右矢印 31"/>
          <p:cNvSpPr/>
          <p:nvPr/>
        </p:nvSpPr>
        <p:spPr>
          <a:xfrm rot="5400000">
            <a:off x="6660232" y="3509000"/>
            <a:ext cx="720080" cy="864096"/>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5" name="直線矢印コネクタ 34"/>
          <p:cNvCxnSpPr/>
          <p:nvPr/>
        </p:nvCxnSpPr>
        <p:spPr>
          <a:xfrm flipH="1">
            <a:off x="2339752" y="2492896"/>
            <a:ext cx="3816424"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8" name="円/楕円 37"/>
          <p:cNvSpPr/>
          <p:nvPr/>
        </p:nvSpPr>
        <p:spPr>
          <a:xfrm>
            <a:off x="5724128" y="4437112"/>
            <a:ext cx="2448272" cy="108012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smtClean="0">
                <a:solidFill>
                  <a:schemeClr val="tx1"/>
                </a:solidFill>
              </a:rPr>
              <a:t>製品化</a:t>
            </a:r>
            <a:endParaRPr kumimoji="1" lang="ja-JP" altLang="en-US" sz="3600" dirty="0">
              <a:solidFill>
                <a:schemeClr val="tx1"/>
              </a:solidFill>
            </a:endParaRPr>
          </a:p>
        </p:txBody>
      </p:sp>
      <p:sp>
        <p:nvSpPr>
          <p:cNvPr id="39" name="正方形/長方形 38"/>
          <p:cNvSpPr/>
          <p:nvPr/>
        </p:nvSpPr>
        <p:spPr>
          <a:xfrm>
            <a:off x="2411760" y="2114179"/>
            <a:ext cx="3528392" cy="2880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smtClean="0">
                <a:solidFill>
                  <a:schemeClr val="tx1"/>
                </a:solidFill>
              </a:rPr>
              <a:t>開発・生産をオープン化</a:t>
            </a:r>
            <a:endParaRPr kumimoji="1" lang="ja-JP" altLang="en-US" sz="2000" dirty="0">
              <a:solidFill>
                <a:schemeClr val="tx1"/>
              </a:solidFill>
            </a:endParaRPr>
          </a:p>
        </p:txBody>
      </p:sp>
      <p:sp>
        <p:nvSpPr>
          <p:cNvPr id="41" name="正方形/長方形 40"/>
          <p:cNvSpPr/>
          <p:nvPr/>
        </p:nvSpPr>
        <p:spPr>
          <a:xfrm>
            <a:off x="2483768" y="3429000"/>
            <a:ext cx="3168352" cy="2160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dirty="0" smtClean="0">
                <a:solidFill>
                  <a:schemeClr val="tx1"/>
                </a:solidFill>
              </a:rPr>
              <a:t>開発・生産プロセスに参加</a:t>
            </a:r>
            <a:endParaRPr lang="en-US" altLang="ja-JP" sz="2000" dirty="0" smtClean="0">
              <a:solidFill>
                <a:schemeClr val="tx1"/>
              </a:solidFill>
            </a:endParaRPr>
          </a:p>
        </p:txBody>
      </p:sp>
      <p:sp>
        <p:nvSpPr>
          <p:cNvPr id="42" name="正方形/長方形 41"/>
          <p:cNvSpPr/>
          <p:nvPr/>
        </p:nvSpPr>
        <p:spPr>
          <a:xfrm>
            <a:off x="7452320" y="3501008"/>
            <a:ext cx="1512168" cy="8640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1"/>
                </a:solidFill>
              </a:rPr>
              <a:t>顧客の声を製品に</a:t>
            </a:r>
            <a:r>
              <a:rPr lang="ja-JP" altLang="en-US" sz="2000" dirty="0" smtClean="0">
                <a:solidFill>
                  <a:schemeClr val="tx1"/>
                </a:solidFill>
              </a:rPr>
              <a:t>反映</a:t>
            </a:r>
            <a:endParaRPr kumimoji="1" lang="ja-JP" altLang="en-US" sz="2000" dirty="0">
              <a:solidFill>
                <a:schemeClr val="tx1"/>
              </a:solidFill>
            </a:endParaRPr>
          </a:p>
        </p:txBody>
      </p:sp>
      <p:sp>
        <p:nvSpPr>
          <p:cNvPr id="4" name="正方形/長方形 3"/>
          <p:cNvSpPr/>
          <p:nvPr/>
        </p:nvSpPr>
        <p:spPr>
          <a:xfrm>
            <a:off x="755576" y="5733256"/>
            <a:ext cx="7632848" cy="864096"/>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smtClean="0">
                <a:solidFill>
                  <a:schemeClr val="tx1"/>
                </a:solidFill>
              </a:rPr>
              <a:t>顧客を開発・生産プロセスに参加させるアプローチ</a:t>
            </a:r>
            <a:endParaRPr kumimoji="1" lang="ja-JP" altLang="en-US" sz="2400" dirty="0">
              <a:solidFill>
                <a:schemeClr val="tx1"/>
              </a:solidFill>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53523" y="2203515"/>
            <a:ext cx="1333497" cy="13334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直線コネクタ 6"/>
          <p:cNvCxnSpPr/>
          <p:nvPr/>
        </p:nvCxnSpPr>
        <p:spPr>
          <a:xfrm>
            <a:off x="1295636" y="1196752"/>
            <a:ext cx="6319948"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277706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900441" y="4005064"/>
            <a:ext cx="5415975"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タイトル 1"/>
          <p:cNvSpPr>
            <a:spLocks noGrp="1"/>
          </p:cNvSpPr>
          <p:nvPr>
            <p:ph type="title"/>
          </p:nvPr>
        </p:nvSpPr>
        <p:spPr>
          <a:xfrm>
            <a:off x="251520" y="274638"/>
            <a:ext cx="8640960" cy="1143000"/>
          </a:xfrm>
        </p:spPr>
        <p:txBody>
          <a:bodyPr>
            <a:normAutofit/>
          </a:bodyPr>
          <a:lstStyle/>
          <a:p>
            <a:r>
              <a:rPr kumimoji="1" lang="ja-JP" altLang="en-US" sz="2800" dirty="0" smtClean="0"/>
              <a:t>他にも参加型製品開発を</a:t>
            </a:r>
            <a:r>
              <a:rPr lang="ja-JP" altLang="en-US" sz="2800" dirty="0"/>
              <a:t>行って</a:t>
            </a:r>
            <a:r>
              <a:rPr kumimoji="1" lang="ja-JP" altLang="en-US" sz="2800" dirty="0" smtClean="0"/>
              <a:t>いる企業はたくさんある。</a:t>
            </a:r>
            <a:endParaRPr kumimoji="1" lang="ja-JP" altLang="en-US" sz="2800" dirty="0"/>
          </a:p>
        </p:txBody>
      </p:sp>
      <p:sp>
        <p:nvSpPr>
          <p:cNvPr id="5" name="スライド番号プレースホルダ 4"/>
          <p:cNvSpPr>
            <a:spLocks noGrp="1"/>
          </p:cNvSpPr>
          <p:nvPr>
            <p:ph type="sldNum" sz="quarter" idx="12"/>
          </p:nvPr>
        </p:nvSpPr>
        <p:spPr/>
        <p:txBody>
          <a:bodyPr/>
          <a:lstStyle/>
          <a:p>
            <a:fld id="{3031277C-04B5-491C-B04E-287AEB21DFC6}" type="slidenum">
              <a:rPr lang="ja-JP" altLang="en-US" sz="2400" b="1" smtClean="0">
                <a:solidFill>
                  <a:prstClr val="black"/>
                </a:solidFill>
              </a:rPr>
              <a:pPr/>
              <a:t>5</a:t>
            </a:fld>
            <a:endParaRPr lang="ja-JP" altLang="en-US" sz="2400" b="1" dirty="0">
              <a:solidFill>
                <a:prstClr val="black"/>
              </a:solidFill>
            </a:endParaRPr>
          </a:p>
        </p:txBody>
      </p:sp>
      <p:cxnSp>
        <p:nvCxnSpPr>
          <p:cNvPr id="16" name="直線コネクタ 15"/>
          <p:cNvCxnSpPr/>
          <p:nvPr/>
        </p:nvCxnSpPr>
        <p:spPr>
          <a:xfrm>
            <a:off x="467544" y="1052736"/>
            <a:ext cx="8280920"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
        <p:nvSpPr>
          <p:cNvPr id="3" name="角丸四角形吹き出し 2"/>
          <p:cNvSpPr/>
          <p:nvPr/>
        </p:nvSpPr>
        <p:spPr>
          <a:xfrm>
            <a:off x="3275856" y="2636912"/>
            <a:ext cx="2376264" cy="1152128"/>
          </a:xfrm>
          <a:prstGeom prst="wedgeRoundRect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3243052" y="2797477"/>
            <a:ext cx="2481075" cy="830997"/>
          </a:xfrm>
          <a:prstGeom prst="rect">
            <a:avLst/>
          </a:prstGeom>
        </p:spPr>
        <p:txBody>
          <a:bodyPr wrap="square">
            <a:spAutoFit/>
          </a:bodyPr>
          <a:lstStyle/>
          <a:p>
            <a:pPr algn="ctr"/>
            <a:r>
              <a:rPr lang="en-US" altLang="ja-JP" sz="2400" b="1" dirty="0"/>
              <a:t>Twitter</a:t>
            </a:r>
            <a:r>
              <a:rPr lang="ja-JP" altLang="en-US" sz="2400" b="1"/>
              <a:t>おにぎり</a:t>
            </a:r>
            <a:r>
              <a:rPr lang="en-US" altLang="ja-JP" sz="2400" b="1"/>
              <a:t>(</a:t>
            </a:r>
            <a:r>
              <a:rPr lang="ja-JP" altLang="en-US" sz="2400" b="1" smtClean="0"/>
              <a:t>ファミリーマ</a:t>
            </a:r>
            <a:r>
              <a:rPr lang="ja-JP" altLang="ja-JP" sz="2400" b="1" smtClean="0"/>
              <a:t>ー</a:t>
            </a:r>
            <a:r>
              <a:rPr lang="ja-JP" altLang="en-US" sz="2400" b="1" smtClean="0"/>
              <a:t>ト</a:t>
            </a:r>
            <a:r>
              <a:rPr lang="en-US" altLang="ja-JP" sz="2400" b="1" smtClean="0"/>
              <a:t>)</a:t>
            </a:r>
            <a:endParaRPr lang="ja-JP" altLang="ja-JP" sz="2400" dirty="0"/>
          </a:p>
        </p:txBody>
      </p:sp>
      <p:pic>
        <p:nvPicPr>
          <p:cNvPr id="2051"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29139" t="2133" b="5143"/>
          <a:stretch/>
        </p:blipFill>
        <p:spPr bwMode="auto">
          <a:xfrm>
            <a:off x="7647259" y="1127464"/>
            <a:ext cx="1496741" cy="2992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角丸四角形吹き出し 5"/>
          <p:cNvSpPr/>
          <p:nvPr/>
        </p:nvSpPr>
        <p:spPr>
          <a:xfrm>
            <a:off x="4971405" y="1304764"/>
            <a:ext cx="2156441" cy="1152128"/>
          </a:xfrm>
          <a:prstGeom prst="wedgeRoundRectCallout">
            <a:avLst>
              <a:gd name="adj1" fmla="val 58886"/>
              <a:gd name="adj2" fmla="val 20497"/>
              <a:gd name="adj3" fmla="val 16667"/>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p:nvSpPr>
        <p:spPr>
          <a:xfrm>
            <a:off x="4971405" y="1465329"/>
            <a:ext cx="2214895" cy="830997"/>
          </a:xfrm>
          <a:prstGeom prst="rect">
            <a:avLst/>
          </a:prstGeom>
        </p:spPr>
        <p:txBody>
          <a:bodyPr wrap="square">
            <a:spAutoFit/>
          </a:bodyPr>
          <a:lstStyle/>
          <a:p>
            <a:pPr algn="ctr"/>
            <a:r>
              <a:rPr lang="ja-JP" altLang="ja-JP" sz="2400" b="1" dirty="0"/>
              <a:t>サッポロビール　百人のキセキ</a:t>
            </a:r>
            <a:endParaRPr lang="ja-JP" altLang="ja-JP" sz="2400" dirty="0"/>
          </a:p>
        </p:txBody>
      </p:sp>
      <p:pic>
        <p:nvPicPr>
          <p:cNvPr id="9217" name="Picture 1"/>
          <p:cNvPicPr>
            <a:picLocks noChangeAspect="1" noChangeArrowheads="1"/>
          </p:cNvPicPr>
          <p:nvPr/>
        </p:nvPicPr>
        <p:blipFill>
          <a:blip r:embed="rId5" cstate="print"/>
          <a:srcRect l="681" t="13875" r="27920" b="30213"/>
          <a:stretch>
            <a:fillRect/>
          </a:stretch>
        </p:blipFill>
        <p:spPr bwMode="auto">
          <a:xfrm>
            <a:off x="179512" y="3068960"/>
            <a:ext cx="2520280" cy="3508625"/>
          </a:xfrm>
          <a:prstGeom prst="rect">
            <a:avLst/>
          </a:prstGeom>
          <a:noFill/>
          <a:ln w="9525">
            <a:noFill/>
            <a:miter lim="800000"/>
            <a:headEnd/>
            <a:tailEnd/>
          </a:ln>
          <a:effectLst/>
        </p:spPr>
      </p:pic>
      <p:sp>
        <p:nvSpPr>
          <p:cNvPr id="20" name="円形吹き出し 19"/>
          <p:cNvSpPr/>
          <p:nvPr/>
        </p:nvSpPr>
        <p:spPr>
          <a:xfrm>
            <a:off x="611560" y="1556792"/>
            <a:ext cx="2520280" cy="1800200"/>
          </a:xfrm>
          <a:prstGeom prst="wedgeEllipseCallou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prstClr val="black"/>
                </a:solidFill>
              </a:rPr>
              <a:t>無印良品</a:t>
            </a:r>
            <a:endParaRPr lang="en-US" altLang="ja-JP" sz="2400" b="1" dirty="0" smtClean="0">
              <a:solidFill>
                <a:prstClr val="black"/>
              </a:solidFill>
            </a:endParaRPr>
          </a:p>
          <a:p>
            <a:pPr algn="ctr"/>
            <a:r>
              <a:rPr lang="ja-JP" altLang="en-US" sz="2400" b="1" dirty="0" smtClean="0">
                <a:solidFill>
                  <a:prstClr val="black"/>
                </a:solidFill>
              </a:rPr>
              <a:t>くらしの良品研究所</a:t>
            </a:r>
            <a:endParaRPr lang="ja-JP" altLang="en-US" sz="2400" b="1" dirty="0">
              <a:solidFill>
                <a:prstClr val="black"/>
              </a:solidFill>
            </a:endParaRPr>
          </a:p>
        </p:txBody>
      </p:sp>
    </p:spTree>
    <p:extLst>
      <p:ext uri="{BB962C8B-B14F-4D97-AF65-F5344CB8AC3E}">
        <p14:creationId xmlns:p14="http://schemas.microsoft.com/office/powerpoint/2010/main" val="16581003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sz="3600" dirty="0" smtClean="0"/>
              <a:t>なぜ顧客参加型製品開発を多く見かける</a:t>
            </a:r>
            <a:r>
              <a:rPr kumimoji="1" lang="ja-JP" altLang="en-US" sz="3600" smtClean="0"/>
              <a:t>のか</a:t>
            </a:r>
            <a:endParaRPr kumimoji="1" lang="ja-JP" altLang="en-US" sz="3600" dirty="0"/>
          </a:p>
        </p:txBody>
      </p:sp>
      <p:sp>
        <p:nvSpPr>
          <p:cNvPr id="3" name="コンテンツ プレースホルダー 2"/>
          <p:cNvSpPr>
            <a:spLocks noGrp="1"/>
          </p:cNvSpPr>
          <p:nvPr>
            <p:ph idx="1"/>
          </p:nvPr>
        </p:nvSpPr>
        <p:spPr/>
        <p:txBody>
          <a:bodyPr>
            <a:normAutofit/>
          </a:bodyPr>
          <a:lstStyle/>
          <a:p>
            <a:pPr marL="0" indent="0">
              <a:buNone/>
            </a:pPr>
            <a:endParaRPr lang="en-US" altLang="ja-JP" dirty="0"/>
          </a:p>
          <a:p>
            <a:pPr marL="0" indent="0">
              <a:buNone/>
            </a:pPr>
            <a:endParaRPr lang="en-US" altLang="ja-JP" dirty="0"/>
          </a:p>
          <a:p>
            <a:pPr marL="0" indent="0">
              <a:buNone/>
            </a:pPr>
            <a:endParaRPr lang="en-US" altLang="ja-JP" dirty="0"/>
          </a:p>
          <a:p>
            <a:pPr marL="0" indent="0">
              <a:buNone/>
            </a:pPr>
            <a:endParaRPr lang="en-US" altLang="ja-JP" dirty="0"/>
          </a:p>
          <a:p>
            <a:pPr marL="0" indent="0">
              <a:buNone/>
            </a:pPr>
            <a:endParaRPr lang="en-US" altLang="ja-JP" dirty="0"/>
          </a:p>
          <a:p>
            <a:pPr marL="0" indent="0">
              <a:buNone/>
            </a:pPr>
            <a:endParaRPr lang="en-US" altLang="ja-JP" dirty="0"/>
          </a:p>
        </p:txBody>
      </p:sp>
      <p:sp>
        <p:nvSpPr>
          <p:cNvPr id="4" name="スライド番号プレースホルダー 3"/>
          <p:cNvSpPr>
            <a:spLocks noGrp="1"/>
          </p:cNvSpPr>
          <p:nvPr>
            <p:ph type="sldNum" sz="quarter" idx="12"/>
          </p:nvPr>
        </p:nvSpPr>
        <p:spPr/>
        <p:txBody>
          <a:bodyPr/>
          <a:lstStyle/>
          <a:p>
            <a:fld id="{41D86C84-8742-41B3-A6FF-03F75985C6A8}" type="slidenum">
              <a:rPr kumimoji="1" lang="ja-JP" altLang="en-US" sz="2400" b="1" smtClean="0">
                <a:solidFill>
                  <a:schemeClr val="tx1"/>
                </a:solidFill>
              </a:rPr>
              <a:pPr/>
              <a:t>6</a:t>
            </a:fld>
            <a:endParaRPr kumimoji="1" lang="ja-JP" altLang="en-US" b="1" dirty="0">
              <a:solidFill>
                <a:schemeClr val="tx1"/>
              </a:solidFill>
            </a:endParaRPr>
          </a:p>
        </p:txBody>
      </p:sp>
      <p:cxnSp>
        <p:nvCxnSpPr>
          <p:cNvPr id="7" name="直線コネクタ 6"/>
          <p:cNvCxnSpPr/>
          <p:nvPr/>
        </p:nvCxnSpPr>
        <p:spPr>
          <a:xfrm>
            <a:off x="611560" y="1124744"/>
            <a:ext cx="7704856"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6136" y="2348880"/>
            <a:ext cx="2857642" cy="1944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角丸四角形 5"/>
          <p:cNvSpPr/>
          <p:nvPr/>
        </p:nvSpPr>
        <p:spPr>
          <a:xfrm>
            <a:off x="539552" y="5013176"/>
            <a:ext cx="5112568" cy="720080"/>
          </a:xfrm>
          <a:prstGeom prst="roundRect">
            <a:avLst/>
          </a:prstGeom>
          <a:solidFill>
            <a:schemeClr val="tx1">
              <a:alpha val="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3600" dirty="0" smtClean="0">
                <a:solidFill>
                  <a:srgbClr val="000000"/>
                </a:solidFill>
              </a:rPr>
              <a:t>SNS</a:t>
            </a:r>
            <a:r>
              <a:rPr kumimoji="1" lang="ja-JP" altLang="en-US" sz="3600" dirty="0" smtClean="0">
                <a:solidFill>
                  <a:srgbClr val="000000"/>
                </a:solidFill>
              </a:rPr>
              <a:t>の普及</a:t>
            </a:r>
            <a:endParaRPr kumimoji="1" lang="ja-JP" altLang="en-US" sz="3600" dirty="0">
              <a:solidFill>
                <a:srgbClr val="000000"/>
              </a:solidFill>
            </a:endParaRPr>
          </a:p>
        </p:txBody>
      </p:sp>
      <p:sp>
        <p:nvSpPr>
          <p:cNvPr id="10" name="角丸四角形 9"/>
          <p:cNvSpPr/>
          <p:nvPr/>
        </p:nvSpPr>
        <p:spPr>
          <a:xfrm>
            <a:off x="539552" y="3573016"/>
            <a:ext cx="5112568" cy="720080"/>
          </a:xfrm>
          <a:prstGeom prst="roundRect">
            <a:avLst/>
          </a:prstGeom>
          <a:solidFill>
            <a:schemeClr val="tx1">
              <a:alpha val="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3600" dirty="0" smtClean="0">
                <a:solidFill>
                  <a:srgbClr val="000000"/>
                </a:solidFill>
              </a:rPr>
              <a:t>スマートフォンの普及</a:t>
            </a:r>
            <a:endParaRPr kumimoji="1" lang="ja-JP" altLang="en-US" sz="3600" dirty="0">
              <a:solidFill>
                <a:srgbClr val="000000"/>
              </a:solidFill>
            </a:endParaRPr>
          </a:p>
        </p:txBody>
      </p:sp>
      <p:sp>
        <p:nvSpPr>
          <p:cNvPr id="8" name="加算記号 7"/>
          <p:cNvSpPr/>
          <p:nvPr/>
        </p:nvSpPr>
        <p:spPr>
          <a:xfrm>
            <a:off x="2771800" y="2852936"/>
            <a:ext cx="720080" cy="720080"/>
          </a:xfrm>
          <a:prstGeom prst="mathPlus">
            <a:avLst/>
          </a:prstGeom>
          <a:solidFill>
            <a:srgbClr val="FF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2" name="加算記号 11"/>
          <p:cNvSpPr/>
          <p:nvPr/>
        </p:nvSpPr>
        <p:spPr>
          <a:xfrm>
            <a:off x="2771800" y="4293096"/>
            <a:ext cx="720080" cy="720080"/>
          </a:xfrm>
          <a:prstGeom prst="mathPlus">
            <a:avLst/>
          </a:prstGeom>
          <a:solidFill>
            <a:srgbClr val="FF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3" name="角丸四角形 12"/>
          <p:cNvSpPr/>
          <p:nvPr/>
        </p:nvSpPr>
        <p:spPr>
          <a:xfrm>
            <a:off x="539552" y="1772816"/>
            <a:ext cx="5112568" cy="1080120"/>
          </a:xfrm>
          <a:prstGeom prst="roundRect">
            <a:avLst/>
          </a:prstGeom>
          <a:solidFill>
            <a:schemeClr val="tx1">
              <a:alpha val="0"/>
            </a:schemeClr>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3600" dirty="0" smtClean="0">
                <a:solidFill>
                  <a:srgbClr val="000000"/>
                </a:solidFill>
              </a:rPr>
              <a:t>従来の製品開発の</a:t>
            </a:r>
            <a:endParaRPr kumimoji="1" lang="en-US" altLang="ja-JP" sz="3600" dirty="0" smtClean="0">
              <a:solidFill>
                <a:srgbClr val="000000"/>
              </a:solidFill>
            </a:endParaRPr>
          </a:p>
          <a:p>
            <a:pPr algn="ctr"/>
            <a:r>
              <a:rPr kumimoji="1" lang="ja-JP" altLang="en-US" sz="3600" dirty="0" smtClean="0">
                <a:solidFill>
                  <a:srgbClr val="000000"/>
                </a:solidFill>
              </a:rPr>
              <a:t>問題点</a:t>
            </a:r>
            <a:endParaRPr kumimoji="1" lang="ja-JP" altLang="en-US" sz="3600" dirty="0">
              <a:solidFill>
                <a:srgbClr val="000000"/>
              </a:solidFill>
            </a:endParaRPr>
          </a:p>
        </p:txBody>
      </p:sp>
    </p:spTree>
    <p:extLst>
      <p:ext uri="{BB962C8B-B14F-4D97-AF65-F5344CB8AC3E}">
        <p14:creationId xmlns:p14="http://schemas.microsoft.com/office/powerpoint/2010/main" val="32026865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sz="4000" dirty="0"/>
              <a:t>従来の</a:t>
            </a:r>
            <a:r>
              <a:rPr lang="ja-JP" altLang="en-US" sz="4000"/>
              <a:t>製品開発</a:t>
            </a:r>
            <a:r>
              <a:rPr lang="ja-JP" altLang="en-US" sz="4000" smtClean="0"/>
              <a:t>の問題点</a:t>
            </a:r>
            <a:endParaRPr kumimoji="1" lang="ja-JP" altLang="en-US" sz="4000" dirty="0"/>
          </a:p>
        </p:txBody>
      </p:sp>
      <p:sp>
        <p:nvSpPr>
          <p:cNvPr id="3" name="コンテンツ プレースホルダー 2"/>
          <p:cNvSpPr>
            <a:spLocks noGrp="1"/>
          </p:cNvSpPr>
          <p:nvPr>
            <p:ph idx="1"/>
          </p:nvPr>
        </p:nvSpPr>
        <p:spPr/>
        <p:txBody>
          <a:bodyPr>
            <a:normAutofit/>
          </a:bodyPr>
          <a:lstStyle/>
          <a:p>
            <a:endParaRPr lang="en-US" altLang="ja-JP" sz="1600" dirty="0" smtClean="0"/>
          </a:p>
          <a:p>
            <a:pPr marL="0" indent="0">
              <a:buNone/>
            </a:pPr>
            <a:r>
              <a:rPr lang="ja-JP" altLang="en-US" sz="1600" dirty="0"/>
              <a:t>　</a:t>
            </a:r>
            <a:r>
              <a:rPr lang="ja-JP" altLang="en-US" sz="1600" dirty="0" smtClean="0"/>
              <a:t>　　　　</a:t>
            </a:r>
            <a:r>
              <a:rPr lang="ja-JP" altLang="en-US" sz="2400" dirty="0" smtClean="0"/>
              <a:t>企業</a:t>
            </a:r>
            <a:r>
              <a:rPr lang="ja-JP" altLang="en-US" sz="1800" dirty="0" smtClean="0"/>
              <a:t>　</a:t>
            </a:r>
            <a:r>
              <a:rPr lang="en-US" altLang="ja-JP" sz="1800" dirty="0" smtClean="0"/>
              <a:t>					           </a:t>
            </a:r>
            <a:r>
              <a:rPr lang="ja-JP" altLang="en-US" sz="1800" dirty="0" smtClean="0"/>
              <a:t>　　</a:t>
            </a:r>
            <a:r>
              <a:rPr lang="en-US" altLang="ja-JP" sz="1800" dirty="0" smtClean="0"/>
              <a:t> </a:t>
            </a:r>
            <a:r>
              <a:rPr lang="ja-JP" altLang="en-US" sz="2400" dirty="0" smtClean="0"/>
              <a:t>顧客</a:t>
            </a:r>
            <a:r>
              <a:rPr lang="ja-JP" altLang="en-US" sz="1600" dirty="0" smtClean="0"/>
              <a:t>　</a:t>
            </a:r>
            <a:endParaRPr lang="en-US" altLang="ja-JP" sz="1600" dirty="0"/>
          </a:p>
        </p:txBody>
      </p:sp>
      <p:sp>
        <p:nvSpPr>
          <p:cNvPr id="4" name="スライド番号プレースホルダー 3"/>
          <p:cNvSpPr>
            <a:spLocks noGrp="1"/>
          </p:cNvSpPr>
          <p:nvPr>
            <p:ph type="sldNum" sz="quarter" idx="12"/>
          </p:nvPr>
        </p:nvSpPr>
        <p:spPr>
          <a:xfrm>
            <a:off x="6588224" y="6338029"/>
            <a:ext cx="2133600" cy="365125"/>
          </a:xfrm>
        </p:spPr>
        <p:txBody>
          <a:bodyPr/>
          <a:lstStyle/>
          <a:p>
            <a:fld id="{41D86C84-8742-41B3-A6FF-03F75985C6A8}" type="slidenum">
              <a:rPr kumimoji="1" lang="ja-JP" altLang="en-US" sz="2400" b="1" smtClean="0">
                <a:solidFill>
                  <a:schemeClr val="tx1"/>
                </a:solidFill>
              </a:rPr>
              <a:pPr/>
              <a:t>7</a:t>
            </a:fld>
            <a:endParaRPr kumimoji="1" lang="ja-JP" altLang="en-US" sz="1600" b="1" dirty="0">
              <a:solidFill>
                <a:schemeClr val="tx1"/>
              </a:solidFill>
            </a:endParaRPr>
          </a:p>
        </p:txBody>
      </p:sp>
      <p:sp>
        <p:nvSpPr>
          <p:cNvPr id="5" name="円/楕円 4"/>
          <p:cNvSpPr/>
          <p:nvPr/>
        </p:nvSpPr>
        <p:spPr>
          <a:xfrm>
            <a:off x="138714" y="1484784"/>
            <a:ext cx="1224136" cy="64807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rPr>
              <a:t>従来</a:t>
            </a:r>
            <a:endParaRPr kumimoji="1" lang="ja-JP" altLang="en-US" sz="2400" dirty="0">
              <a:solidFill>
                <a:schemeClr val="tx1"/>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2358491"/>
            <a:ext cx="2143958" cy="21439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直線矢印コネクタ 6"/>
          <p:cNvCxnSpPr/>
          <p:nvPr/>
        </p:nvCxnSpPr>
        <p:spPr>
          <a:xfrm>
            <a:off x="2195736" y="2852936"/>
            <a:ext cx="3888432"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39008" y="2376763"/>
            <a:ext cx="1944216" cy="17118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正方形/長方形 7"/>
          <p:cNvSpPr/>
          <p:nvPr/>
        </p:nvSpPr>
        <p:spPr>
          <a:xfrm>
            <a:off x="2467486" y="2564904"/>
            <a:ext cx="3344932" cy="2160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生産者志向の商品開発（シーズ）</a:t>
            </a:r>
            <a:endParaRPr kumimoji="1" lang="ja-JP" altLang="en-US" dirty="0">
              <a:solidFill>
                <a:schemeClr val="tx1"/>
              </a:solidFill>
            </a:endParaRPr>
          </a:p>
        </p:txBody>
      </p:sp>
      <p:sp>
        <p:nvSpPr>
          <p:cNvPr id="10" name="正方形/長方形 9"/>
          <p:cNvSpPr/>
          <p:nvPr/>
        </p:nvSpPr>
        <p:spPr>
          <a:xfrm>
            <a:off x="834844" y="4797152"/>
            <a:ext cx="7416824" cy="1872208"/>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smtClean="0">
                <a:solidFill>
                  <a:schemeClr val="tx1"/>
                </a:solidFill>
              </a:rPr>
              <a:t>　ライフスタイルの多様化、情報化の進展に伴い、顧客のニーズが多様化してきた。生産者志向の商品開発では、売れなくなった。</a:t>
            </a:r>
            <a:endParaRPr kumimoji="1" lang="en-US" altLang="ja-JP" sz="2400" dirty="0" smtClean="0">
              <a:solidFill>
                <a:schemeClr val="tx1"/>
              </a:solidFill>
            </a:endParaRPr>
          </a:p>
          <a:p>
            <a:r>
              <a:rPr lang="ja-JP" altLang="en-US" sz="2400" dirty="0" smtClean="0">
                <a:solidFill>
                  <a:schemeClr val="tx1"/>
                </a:solidFill>
              </a:rPr>
              <a:t>　だから顧客の声を反映</a:t>
            </a:r>
            <a:r>
              <a:rPr lang="ja-JP" altLang="en-US" sz="2400" dirty="0">
                <a:solidFill>
                  <a:schemeClr val="tx1"/>
                </a:solidFill>
              </a:rPr>
              <a:t>する</a:t>
            </a:r>
            <a:r>
              <a:rPr lang="ja-JP" altLang="en-US" sz="2400" dirty="0" smtClean="0">
                <a:solidFill>
                  <a:schemeClr val="tx1"/>
                </a:solidFill>
              </a:rPr>
              <a:t>、顧客参加型製品開発が重要である。</a:t>
            </a:r>
            <a:endParaRPr kumimoji="1" lang="ja-JP" altLang="en-US" sz="2400" dirty="0">
              <a:solidFill>
                <a:schemeClr val="tx1"/>
              </a:solidFill>
            </a:endParaRPr>
          </a:p>
        </p:txBody>
      </p:sp>
      <p:sp>
        <p:nvSpPr>
          <p:cNvPr id="11" name="爆発 1 10"/>
          <p:cNvSpPr/>
          <p:nvPr/>
        </p:nvSpPr>
        <p:spPr>
          <a:xfrm>
            <a:off x="3020082" y="3356992"/>
            <a:ext cx="2782040" cy="1368152"/>
          </a:xfrm>
          <a:prstGeom prst="irregularSeal1">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smtClean="0">
                <a:solidFill>
                  <a:schemeClr val="tx1"/>
                </a:solidFill>
              </a:rPr>
              <a:t>しかし</a:t>
            </a:r>
            <a:endParaRPr kumimoji="1" lang="ja-JP" altLang="en-US" sz="3600" dirty="0">
              <a:solidFill>
                <a:schemeClr val="tx1"/>
              </a:solidFill>
            </a:endParaRPr>
          </a:p>
        </p:txBody>
      </p:sp>
      <p:cxnSp>
        <p:nvCxnSpPr>
          <p:cNvPr id="13" name="直線コネクタ 12"/>
          <p:cNvCxnSpPr/>
          <p:nvPr/>
        </p:nvCxnSpPr>
        <p:spPr>
          <a:xfrm>
            <a:off x="1547664" y="1124744"/>
            <a:ext cx="6048672"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939860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smtClean="0"/>
              <a:t>スマートフォン</a:t>
            </a:r>
            <a:r>
              <a:rPr kumimoji="1" lang="ja-JP" altLang="en-US" smtClean="0"/>
              <a:t>の</a:t>
            </a:r>
            <a:r>
              <a:rPr lang="ja-JP" altLang="en-US" smtClean="0"/>
              <a:t>普及</a:t>
            </a:r>
            <a:endParaRPr kumimoji="1" lang="ja-JP" altLang="en-US" dirty="0"/>
          </a:p>
        </p:txBody>
      </p:sp>
      <p:sp>
        <p:nvSpPr>
          <p:cNvPr id="4" name="スライド番号プレースホルダー 3"/>
          <p:cNvSpPr>
            <a:spLocks noGrp="1"/>
          </p:cNvSpPr>
          <p:nvPr>
            <p:ph type="sldNum" sz="quarter" idx="12"/>
          </p:nvPr>
        </p:nvSpPr>
        <p:spPr/>
        <p:txBody>
          <a:bodyPr/>
          <a:lstStyle/>
          <a:p>
            <a:fld id="{41D86C84-8742-41B3-A6FF-03F75985C6A8}" type="slidenum">
              <a:rPr kumimoji="1" lang="ja-JP" altLang="en-US" sz="2400" b="1" smtClean="0">
                <a:solidFill>
                  <a:schemeClr val="tx1"/>
                </a:solidFill>
              </a:rPr>
              <a:pPr/>
              <a:t>8</a:t>
            </a:fld>
            <a:endParaRPr kumimoji="1" lang="ja-JP" altLang="en-US" sz="2400" b="1" dirty="0">
              <a:solidFill>
                <a:schemeClr val="tx1"/>
              </a:solidFill>
            </a:endParaRPr>
          </a:p>
        </p:txBody>
      </p:sp>
      <p:graphicFrame>
        <p:nvGraphicFramePr>
          <p:cNvPr id="5" name="コンテンツ プレースホルダー 4"/>
          <p:cNvGraphicFramePr>
            <a:graphicFrameLocks noGrp="1"/>
          </p:cNvGraphicFramePr>
          <p:nvPr>
            <p:ph idx="1"/>
            <p:extLst>
              <p:ext uri="{D42A27DB-BD31-4B8C-83A1-F6EECF244321}">
                <p14:modId xmlns:p14="http://schemas.microsoft.com/office/powerpoint/2010/main" val="3188242081"/>
              </p:ext>
            </p:extLst>
          </p:nvPr>
        </p:nvGraphicFramePr>
        <p:xfrm>
          <a:off x="467544" y="1412776"/>
          <a:ext cx="8229600" cy="4525963"/>
        </p:xfrm>
        <a:graphic>
          <a:graphicData uri="http://schemas.openxmlformats.org/drawingml/2006/chart">
            <c:chart xmlns:c="http://schemas.openxmlformats.org/drawingml/2006/chart" xmlns:r="http://schemas.openxmlformats.org/officeDocument/2006/relationships" r:id="rId2"/>
          </a:graphicData>
        </a:graphic>
      </p:graphicFrame>
      <p:sp>
        <p:nvSpPr>
          <p:cNvPr id="7" name="正方形/長方形 6"/>
          <p:cNvSpPr/>
          <p:nvPr/>
        </p:nvSpPr>
        <p:spPr>
          <a:xfrm>
            <a:off x="107504" y="5949280"/>
            <a:ext cx="8064896" cy="792088"/>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a:solidFill>
                  <a:schemeClr val="tx1"/>
                </a:solidFill>
              </a:rPr>
              <a:t>パソコン保有率が下がる一方、スマートフォン、タブレット型</a:t>
            </a:r>
            <a:endParaRPr lang="en-US" altLang="ja-JP" sz="2400" dirty="0">
              <a:solidFill>
                <a:schemeClr val="tx1"/>
              </a:solidFill>
            </a:endParaRPr>
          </a:p>
          <a:p>
            <a:r>
              <a:rPr lang="ja-JP" altLang="en-US" sz="2400" dirty="0" smtClean="0">
                <a:solidFill>
                  <a:schemeClr val="tx1"/>
                </a:solidFill>
              </a:rPr>
              <a:t>　端末</a:t>
            </a:r>
            <a:r>
              <a:rPr lang="ja-JP" altLang="en-US" sz="2400" dirty="0">
                <a:solidFill>
                  <a:schemeClr val="tx1"/>
                </a:solidFill>
              </a:rPr>
              <a:t>保有が急速な伸び</a:t>
            </a:r>
            <a:endParaRPr kumimoji="1" lang="ja-JP" altLang="en-US" dirty="0">
              <a:solidFill>
                <a:schemeClr val="tx1"/>
              </a:solidFill>
            </a:endParaRPr>
          </a:p>
        </p:txBody>
      </p:sp>
    </p:spTree>
    <p:extLst>
      <p:ext uri="{BB962C8B-B14F-4D97-AF65-F5344CB8AC3E}">
        <p14:creationId xmlns:p14="http://schemas.microsoft.com/office/powerpoint/2010/main" val="28019752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sz="4800" dirty="0" smtClean="0"/>
              <a:t>SNS</a:t>
            </a:r>
            <a:r>
              <a:rPr kumimoji="1" lang="ja-JP" altLang="en-US" sz="4800" dirty="0" smtClean="0"/>
              <a:t>の普及</a:t>
            </a:r>
            <a:endParaRPr kumimoji="1" lang="ja-JP" altLang="en-US" sz="4800" dirty="0"/>
          </a:p>
        </p:txBody>
      </p:sp>
      <p:graphicFrame>
        <p:nvGraphicFramePr>
          <p:cNvPr id="5" name="コンテンツ プレースホルダー 4"/>
          <p:cNvGraphicFramePr>
            <a:graphicFrameLocks noGrp="1"/>
          </p:cNvGraphicFramePr>
          <p:nvPr>
            <p:ph idx="1"/>
            <p:extLst>
              <p:ext uri="{D42A27DB-BD31-4B8C-83A1-F6EECF244321}">
                <p14:modId xmlns:p14="http://schemas.microsoft.com/office/powerpoint/2010/main" val="2065921760"/>
              </p:ext>
            </p:extLst>
          </p:nvPr>
        </p:nvGraphicFramePr>
        <p:xfrm>
          <a:off x="395536" y="1340768"/>
          <a:ext cx="8229600" cy="4525963"/>
        </p:xfrm>
        <a:graphic>
          <a:graphicData uri="http://schemas.openxmlformats.org/drawingml/2006/chart">
            <c:chart xmlns:c="http://schemas.openxmlformats.org/drawingml/2006/chart" xmlns:r="http://schemas.openxmlformats.org/officeDocument/2006/relationships" r:id="rId2"/>
          </a:graphicData>
        </a:graphic>
      </p:graphicFrame>
      <p:sp>
        <p:nvSpPr>
          <p:cNvPr id="4" name="スライド番号プレースホルダー 3"/>
          <p:cNvSpPr>
            <a:spLocks noGrp="1"/>
          </p:cNvSpPr>
          <p:nvPr>
            <p:ph type="sldNum" sz="quarter" idx="12"/>
          </p:nvPr>
        </p:nvSpPr>
        <p:spPr>
          <a:xfrm>
            <a:off x="6516216" y="6381328"/>
            <a:ext cx="2133600" cy="365125"/>
          </a:xfrm>
        </p:spPr>
        <p:txBody>
          <a:bodyPr/>
          <a:lstStyle/>
          <a:p>
            <a:fld id="{41D86C84-8742-41B3-A6FF-03F75985C6A8}" type="slidenum">
              <a:rPr kumimoji="1" lang="ja-JP" altLang="en-US" sz="2400" b="1" smtClean="0">
                <a:solidFill>
                  <a:schemeClr val="tx1"/>
                </a:solidFill>
              </a:rPr>
              <a:pPr/>
              <a:t>9</a:t>
            </a:fld>
            <a:endParaRPr kumimoji="1" lang="ja-JP" altLang="en-US" sz="2400" b="1" dirty="0">
              <a:solidFill>
                <a:schemeClr val="tx1"/>
              </a:solidFill>
            </a:endParaRPr>
          </a:p>
        </p:txBody>
      </p:sp>
      <p:sp>
        <p:nvSpPr>
          <p:cNvPr id="6" name="正方形/長方形 5"/>
          <p:cNvSpPr/>
          <p:nvPr/>
        </p:nvSpPr>
        <p:spPr>
          <a:xfrm>
            <a:off x="7308304" y="5229200"/>
            <a:ext cx="1656184" cy="523220"/>
          </a:xfrm>
          <a:prstGeom prst="rect">
            <a:avLst/>
          </a:prstGeom>
        </p:spPr>
        <p:txBody>
          <a:bodyPr wrap="square">
            <a:spAutoFit/>
          </a:bodyPr>
          <a:lstStyle/>
          <a:p>
            <a:pPr lvl="0"/>
            <a:r>
              <a:rPr kumimoji="0" lang="ja-JP" altLang="en-US" sz="1400" kern="0" dirty="0">
                <a:solidFill>
                  <a:sysClr val="windowText" lastClr="000000"/>
                </a:solidFill>
              </a:rPr>
              <a:t>平成</a:t>
            </a:r>
            <a:r>
              <a:rPr kumimoji="0" lang="en-US" altLang="ja-JP" sz="1400" kern="0" dirty="0">
                <a:solidFill>
                  <a:sysClr val="windowText" lastClr="000000"/>
                </a:solidFill>
              </a:rPr>
              <a:t>24</a:t>
            </a:r>
            <a:r>
              <a:rPr kumimoji="0" lang="ja-JP" altLang="en-US" sz="1400" kern="0" dirty="0">
                <a:solidFill>
                  <a:sysClr val="windowText" lastClr="000000"/>
                </a:solidFill>
              </a:rPr>
              <a:t>年 総務省</a:t>
            </a:r>
            <a:endParaRPr kumimoji="0" lang="en-US" altLang="ja-JP" sz="1400" kern="0" dirty="0">
              <a:solidFill>
                <a:sysClr val="windowText" lastClr="000000"/>
              </a:solidFill>
            </a:endParaRPr>
          </a:p>
          <a:p>
            <a:pPr lvl="0"/>
            <a:r>
              <a:rPr kumimoji="0" lang="ja-JP" altLang="en-US" sz="1400" kern="0" dirty="0">
                <a:solidFill>
                  <a:sysClr val="windowText" lastClr="000000"/>
                </a:solidFill>
              </a:rPr>
              <a:t>通信利用動向調査</a:t>
            </a:r>
            <a:endParaRPr kumimoji="0" lang="ja-JP" altLang="en-US" sz="1400" kern="0" dirty="0">
              <a:solidFill>
                <a:sysClr val="windowText" lastClr="000000"/>
              </a:solidFill>
            </a:endParaRPr>
          </a:p>
        </p:txBody>
      </p:sp>
      <p:sp>
        <p:nvSpPr>
          <p:cNvPr id="7" name="正方形/長方形 6"/>
          <p:cNvSpPr/>
          <p:nvPr/>
        </p:nvSpPr>
        <p:spPr>
          <a:xfrm>
            <a:off x="611560" y="5949280"/>
            <a:ext cx="7344816" cy="792088"/>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400" dirty="0">
                <a:solidFill>
                  <a:schemeClr val="tx1"/>
                </a:solidFill>
              </a:rPr>
              <a:t>SNS</a:t>
            </a:r>
            <a:r>
              <a:rPr lang="ja-JP" altLang="en-US" sz="2400" dirty="0" err="1">
                <a:solidFill>
                  <a:schemeClr val="tx1"/>
                </a:solidFill>
              </a:rPr>
              <a:t>への</a:t>
            </a:r>
            <a:r>
              <a:rPr lang="ja-JP" altLang="en-US" sz="2400" dirty="0">
                <a:solidFill>
                  <a:schemeClr val="tx1"/>
                </a:solidFill>
              </a:rPr>
              <a:t>参加は全ての年代において昨年よりも利用が拡大</a:t>
            </a:r>
            <a:endParaRPr kumimoji="1" lang="ja-JP" altLang="en-US" sz="2000" dirty="0">
              <a:solidFill>
                <a:schemeClr val="tx1"/>
              </a:solidFill>
            </a:endParaRPr>
          </a:p>
        </p:txBody>
      </p:sp>
    </p:spTree>
    <p:extLst>
      <p:ext uri="{BB962C8B-B14F-4D97-AF65-F5344CB8AC3E}">
        <p14:creationId xmlns:p14="http://schemas.microsoft.com/office/powerpoint/2010/main" val="204959021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2127</TotalTime>
  <Words>1453</Words>
  <Application>Microsoft Office PowerPoint</Application>
  <PresentationFormat>画面に合わせる (4:3)</PresentationFormat>
  <Paragraphs>272</Paragraphs>
  <Slides>30</Slides>
  <Notes>10</Notes>
  <HiddenSlides>0</HiddenSlides>
  <MMClips>0</MMClips>
  <ScaleCrop>false</ScaleCrop>
  <HeadingPairs>
    <vt:vector size="4" baseType="variant">
      <vt:variant>
        <vt:lpstr>テーマ</vt:lpstr>
      </vt:variant>
      <vt:variant>
        <vt:i4>1</vt:i4>
      </vt:variant>
      <vt:variant>
        <vt:lpstr>スライド タイトル</vt:lpstr>
      </vt:variant>
      <vt:variant>
        <vt:i4>30</vt:i4>
      </vt:variant>
    </vt:vector>
  </HeadingPairs>
  <TitlesOfParts>
    <vt:vector size="31" baseType="lpstr">
      <vt:lpstr>Office ​​テーマ</vt:lpstr>
      <vt:lpstr>顧客参加型製品開発が 顧客心理に与える影響</vt:lpstr>
      <vt:lpstr>目次</vt:lpstr>
      <vt:lpstr>エレファントデザインの空想生活を 　　　知っていますか？</vt:lpstr>
      <vt:lpstr>顧客参加型製品開発とは</vt:lpstr>
      <vt:lpstr>他にも参加型製品開発を行っている企業はたくさんある。</vt:lpstr>
      <vt:lpstr>なぜ顧客参加型製品開発を多く見かけるのか</vt:lpstr>
      <vt:lpstr>従来の製品開発の問題点</vt:lpstr>
      <vt:lpstr>スマートフォンの普及</vt:lpstr>
      <vt:lpstr>SNSの普及</vt:lpstr>
      <vt:lpstr>PowerPoint プレゼンテーション</vt:lpstr>
      <vt:lpstr>問題意識</vt:lpstr>
      <vt:lpstr>目次</vt:lpstr>
      <vt:lpstr>PowerPoint プレゼンテーション</vt:lpstr>
      <vt:lpstr>生産性の向上の既存研究</vt:lpstr>
      <vt:lpstr>３つの効果その１</vt:lpstr>
      <vt:lpstr>イノベーションの質の向上の既存研究</vt:lpstr>
      <vt:lpstr>３つの効果その２</vt:lpstr>
      <vt:lpstr>心理的態度の好転の既存研究</vt:lpstr>
      <vt:lpstr>３つの効果その３</vt:lpstr>
      <vt:lpstr>既存研究での参加者の心理的な態度の好転</vt:lpstr>
      <vt:lpstr>非参加者の心理的な態度の 好転については研究されていない。</vt:lpstr>
      <vt:lpstr>目次</vt:lpstr>
      <vt:lpstr>既存研究の不足点</vt:lpstr>
      <vt:lpstr>研究目的</vt:lpstr>
      <vt:lpstr>目次</vt:lpstr>
      <vt:lpstr>サッポロビール「百人のキセキ」</vt:lpstr>
      <vt:lpstr>そこで１つ考えた。</vt:lpstr>
      <vt:lpstr>仮説①</vt:lpstr>
      <vt:lpstr>仮説からの方向性</vt:lpstr>
      <vt:lpstr>参考文献・ＵＲＬ</vt:lpstr>
    </vt:vector>
  </TitlesOfParts>
  <Company>拓殖大学</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顧客参加型商品開発が云々</dc:title>
  <dc:creator>電算課</dc:creator>
  <cp:lastModifiedBy>電算課</cp:lastModifiedBy>
  <cp:revision>211</cp:revision>
  <dcterms:created xsi:type="dcterms:W3CDTF">2013-09-03T06:20:10Z</dcterms:created>
  <dcterms:modified xsi:type="dcterms:W3CDTF">2013-09-09T13:06:08Z</dcterms:modified>
</cp:coreProperties>
</file>